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2" r:id="rId3"/>
    <p:sldId id="260" r:id="rId4"/>
    <p:sldId id="264" r:id="rId5"/>
    <p:sldId id="266" r:id="rId6"/>
    <p:sldId id="259"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06A4B1A-DBF0-4EF0-A2F9-32A464B7329C}" type="datetimeFigureOut">
              <a:rPr lang="en-GB" smtClean="0"/>
              <a:t>14/09/2022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598789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06A4B1A-DBF0-4EF0-A2F9-32A464B7329C}" type="datetimeFigureOut">
              <a:rPr lang="en-GB" smtClean="0"/>
              <a:t>14/09/2022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745015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06A4B1A-DBF0-4EF0-A2F9-32A464B7329C}" type="datetimeFigureOut">
              <a:rPr lang="en-GB" smtClean="0"/>
              <a:t>14/09/2022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896591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06A4B1A-DBF0-4EF0-A2F9-32A464B7329C}" type="datetimeFigureOut">
              <a:rPr lang="en-GB" smtClean="0"/>
              <a:t>14/09/2022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38445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6A4B1A-DBF0-4EF0-A2F9-32A464B7329C}" type="datetimeFigureOut">
              <a:rPr lang="en-GB" smtClean="0"/>
              <a:t>14/09/2022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66928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06A4B1A-DBF0-4EF0-A2F9-32A464B7329C}" type="datetimeFigureOut">
              <a:rPr lang="en-GB" smtClean="0"/>
              <a:t>14/09/2022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1329649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06A4B1A-DBF0-4EF0-A2F9-32A464B7329C}" type="datetimeFigureOut">
              <a:rPr lang="en-GB" smtClean="0"/>
              <a:t>14/09/2022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70204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06A4B1A-DBF0-4EF0-A2F9-32A464B7329C}" type="datetimeFigureOut">
              <a:rPr lang="en-GB" smtClean="0"/>
              <a:t>14/09/2022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608158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6A4B1A-DBF0-4EF0-A2F9-32A464B7329C}" type="datetimeFigureOut">
              <a:rPr lang="en-GB" smtClean="0"/>
              <a:t>14/09/2022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567247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06A4B1A-DBF0-4EF0-A2F9-32A464B7329C}" type="datetimeFigureOut">
              <a:rPr lang="en-GB" smtClean="0"/>
              <a:t>14/09/2022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799388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06A4B1A-DBF0-4EF0-A2F9-32A464B7329C}" type="datetimeFigureOut">
              <a:rPr lang="en-GB" smtClean="0"/>
              <a:t>14/09/2022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D7396D-E4CD-407E-B73B-6F7EE231A43C}" type="slidenum">
              <a:rPr lang="en-GB" smtClean="0"/>
              <a:t>‹#›</a:t>
            </a:fld>
            <a:endParaRPr lang="en-GB"/>
          </a:p>
        </p:txBody>
      </p:sp>
    </p:spTree>
    <p:extLst>
      <p:ext uri="{BB962C8B-B14F-4D97-AF65-F5344CB8AC3E}">
        <p14:creationId xmlns:p14="http://schemas.microsoft.com/office/powerpoint/2010/main" val="682850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6A4B1A-DBF0-4EF0-A2F9-32A464B7329C}" type="datetimeFigureOut">
              <a:rPr lang="en-GB" smtClean="0"/>
              <a:t>14/09/2022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7396D-E4CD-407E-B73B-6F7EE231A43C}" type="slidenum">
              <a:rPr lang="en-GB" smtClean="0"/>
              <a:t>‹#›</a:t>
            </a:fld>
            <a:endParaRPr lang="en-GB"/>
          </a:p>
        </p:txBody>
      </p:sp>
    </p:spTree>
    <p:extLst>
      <p:ext uri="{BB962C8B-B14F-4D97-AF65-F5344CB8AC3E}">
        <p14:creationId xmlns:p14="http://schemas.microsoft.com/office/powerpoint/2010/main" val="778958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1327" y="1459865"/>
            <a:ext cx="10515600" cy="4932622"/>
          </a:xfrm>
        </p:spPr>
        <p:txBody>
          <a:bodyPr>
            <a:normAutofit/>
          </a:bodyPr>
          <a:lstStyle/>
          <a:p>
            <a:pPr marL="0" indent="0">
              <a:buNone/>
            </a:pPr>
            <a:r>
              <a:rPr lang="en-GB" i="1" dirty="0"/>
              <a:t>What does it mean for us?</a:t>
            </a:r>
          </a:p>
          <a:p>
            <a:pPr marL="0" indent="0">
              <a:buNone/>
            </a:pPr>
            <a:endParaRPr lang="en-GB" i="1" dirty="0"/>
          </a:p>
          <a:p>
            <a:pPr marL="0" indent="0">
              <a:buNone/>
            </a:pPr>
            <a:endParaRPr lang="en-GB" i="1" dirty="0"/>
          </a:p>
          <a:p>
            <a:pPr marL="0" indent="0">
              <a:buNone/>
            </a:pPr>
            <a:r>
              <a:rPr lang="en-GB" i="1" dirty="0"/>
              <a:t>How do we define it?</a:t>
            </a:r>
          </a:p>
          <a:p>
            <a:pPr marL="0" indent="0">
              <a:buNone/>
            </a:pPr>
            <a:endParaRPr lang="en-GB" i="1" dirty="0"/>
          </a:p>
          <a:p>
            <a:pPr marL="0" indent="0">
              <a:buNone/>
            </a:pPr>
            <a:endParaRPr lang="en-GB" i="1" dirty="0"/>
          </a:p>
          <a:p>
            <a:pPr marL="0" indent="0">
              <a:buNone/>
            </a:pPr>
            <a:r>
              <a:rPr lang="en-GB" i="1" dirty="0"/>
              <a:t>Are we on board?</a:t>
            </a:r>
          </a:p>
          <a:p>
            <a:pPr marL="0" indent="0">
              <a:buNone/>
            </a:pPr>
            <a:endParaRPr lang="en-GB" dirty="0"/>
          </a:p>
        </p:txBody>
      </p:sp>
    </p:spTree>
    <p:extLst>
      <p:ext uri="{BB962C8B-B14F-4D97-AF65-F5344CB8AC3E}">
        <p14:creationId xmlns:p14="http://schemas.microsoft.com/office/powerpoint/2010/main" val="1754692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Our definition &amp; our approach</a:t>
            </a:r>
          </a:p>
        </p:txBody>
      </p:sp>
      <p:sp>
        <p:nvSpPr>
          <p:cNvPr id="3" name="Content Placeholder 2"/>
          <p:cNvSpPr>
            <a:spLocks noGrp="1"/>
          </p:cNvSpPr>
          <p:nvPr>
            <p:ph idx="1"/>
          </p:nvPr>
        </p:nvSpPr>
        <p:spPr>
          <a:xfrm>
            <a:off x="934451" y="1613685"/>
            <a:ext cx="10849495" cy="4998871"/>
          </a:xfrm>
        </p:spPr>
        <p:txBody>
          <a:bodyPr>
            <a:normAutofit fontScale="40000" lnSpcReduction="20000"/>
          </a:bodyPr>
          <a:lstStyle/>
          <a:p>
            <a:pPr marL="0" indent="0">
              <a:buNone/>
            </a:pPr>
            <a:r>
              <a:rPr lang="en-GB" sz="3600" dirty="0"/>
              <a:t>Not just about getting rid of something but also coming to terms with it, and having a positive idea of what might replace it and how […] moving from mentalities and institutions based on a logic of extraction to those based on interdependence. This includes the extractive/interdependent relation we have to the past and pasts (Johan)</a:t>
            </a:r>
          </a:p>
          <a:p>
            <a:pPr marL="0" indent="0">
              <a:buNone/>
            </a:pPr>
            <a:endParaRPr lang="en-GB" sz="3600" dirty="0"/>
          </a:p>
          <a:p>
            <a:pPr marL="0" indent="0">
              <a:buNone/>
            </a:pPr>
            <a:r>
              <a:rPr lang="en-GB" sz="3600" dirty="0"/>
              <a:t>Questioning of our knowledge, un/certainties and resistance to the drive to authority and certainty that we're so often pushed towards, and we can fall back on when we feel challenged or defensive (Carly)</a:t>
            </a:r>
          </a:p>
          <a:p>
            <a:endParaRPr lang="en-GB" sz="3600" dirty="0"/>
          </a:p>
          <a:p>
            <a:pPr marL="0" indent="0">
              <a:buNone/>
            </a:pPr>
            <a:r>
              <a:rPr lang="en-GB" sz="3500" dirty="0"/>
              <a:t>As a political and pedagogic project, decolonisation involves the deconstruction of dominant Eurocentric forms of knowledge production, and, the pluralisation of the knowledge field (Anastasia)</a:t>
            </a:r>
          </a:p>
          <a:p>
            <a:pPr marL="0" indent="0">
              <a:buNone/>
            </a:pPr>
            <a:endParaRPr lang="en-GB" sz="3500" dirty="0"/>
          </a:p>
          <a:p>
            <a:pPr marL="0" indent="0">
              <a:buNone/>
            </a:pPr>
            <a:r>
              <a:rPr lang="en-GB" sz="3500" dirty="0"/>
              <a:t>Questioning of the politics and histories of knowledge, narratives and representations and how we reiterate these in our practice and teaching of where sociology begins and ends. Deconstructing the categories of global/national, race, gender, sexuality we mobilise within social sciences, and the framing of where social ‘problems’ start, the complexity of social institutions – the welfare state, education, media -  and their histories, as well as imaginations of social change/transformation (Jacqui)</a:t>
            </a:r>
          </a:p>
          <a:p>
            <a:pPr marL="0" indent="0">
              <a:buNone/>
            </a:pPr>
            <a:endParaRPr lang="en-GB" sz="3500" dirty="0"/>
          </a:p>
          <a:p>
            <a:pPr marL="0" indent="0">
              <a:buNone/>
            </a:pPr>
            <a:r>
              <a:rPr lang="en-GB" sz="3500" dirty="0"/>
              <a:t>It’s about integrating decolonisation across teaching modules and about a real shift in attitude, reflecting on challenges and being honest with yourself. It’s about every single class considering decolonisation across a module, rather than one week on it. It’s thinking about it in every student interaction and learning about how we can better ourselves rather than just our reading lists (Mia)</a:t>
            </a:r>
          </a:p>
          <a:p>
            <a:pPr marL="0" indent="0">
              <a:buNone/>
            </a:pPr>
            <a:endParaRPr lang="en-GB" sz="3600" dirty="0"/>
          </a:p>
          <a:p>
            <a:pPr marL="0" indent="0">
              <a:buNone/>
            </a:pPr>
            <a:r>
              <a:rPr lang="en-GB" sz="3600" dirty="0"/>
              <a:t>Resist creeping bureaucratisation and punitive rather than supportive working practices. Engaging with the politics and resisting the harmful practices of our institution.</a:t>
            </a: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002622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06936"/>
            <a:ext cx="10515600" cy="1325563"/>
          </a:xfrm>
        </p:spPr>
        <p:txBody>
          <a:bodyPr/>
          <a:lstStyle/>
          <a:p>
            <a:r>
              <a:rPr lang="en-GB" b="1" dirty="0"/>
              <a:t>In Sociology</a:t>
            </a:r>
          </a:p>
        </p:txBody>
      </p:sp>
      <p:sp>
        <p:nvSpPr>
          <p:cNvPr id="3" name="Content Placeholder 2"/>
          <p:cNvSpPr>
            <a:spLocks noGrp="1"/>
          </p:cNvSpPr>
          <p:nvPr>
            <p:ph idx="1"/>
          </p:nvPr>
        </p:nvSpPr>
        <p:spPr>
          <a:xfrm>
            <a:off x="692034" y="1509742"/>
            <a:ext cx="10807931" cy="4749742"/>
          </a:xfrm>
        </p:spPr>
        <p:txBody>
          <a:bodyPr>
            <a:normAutofit fontScale="85000" lnSpcReduction="20000"/>
          </a:bodyPr>
          <a:lstStyle/>
          <a:p>
            <a:r>
              <a:rPr lang="en-GB" dirty="0"/>
              <a:t>Deconstructing key concepts beyond teaching accepted definitions and mainstream academic literature e.g. the concept of ‘inequality’ – not natural and inevitable, but global, historical, colonial, intersectional, deliberate, political</a:t>
            </a:r>
          </a:p>
          <a:p>
            <a:r>
              <a:rPr lang="en-GB" dirty="0"/>
              <a:t>Destabilising the canon – teaching and reading beyond the ‘usual suspects’</a:t>
            </a:r>
          </a:p>
          <a:p>
            <a:r>
              <a:rPr lang="en-GB" dirty="0"/>
              <a:t>Teaching beyond Eurocentric binaries and paradigms e.g. it’s not the ‘accepted view’ and the ‘alternative view’, the ‘liberal turn’ and the ‘critical turn’</a:t>
            </a:r>
          </a:p>
          <a:p>
            <a:r>
              <a:rPr lang="en-GB" dirty="0"/>
              <a:t>Not just focusing on group rights &amp; identities in the global North (race, gender, class, sexuality) - </a:t>
            </a:r>
            <a:r>
              <a:rPr lang="en-GB" dirty="0" err="1"/>
              <a:t>Southernising</a:t>
            </a:r>
            <a:endParaRPr lang="en-GB" dirty="0"/>
          </a:p>
          <a:p>
            <a:r>
              <a:rPr lang="en-GB" dirty="0"/>
              <a:t>Methods – critical and interpretivist quants, power relations, reflexivities, breaking down the risks of categorical thought</a:t>
            </a:r>
          </a:p>
          <a:p>
            <a:r>
              <a:rPr lang="en-GB" dirty="0"/>
              <a:t>Lived experience – not presupposing how or what our students should know or feel about a certain topic or issue, as well sitting with them in</a:t>
            </a:r>
          </a:p>
          <a:p>
            <a:r>
              <a:rPr lang="en-GB" dirty="0"/>
              <a:t>Discomfort and inconsistency – not trying to reconcile contradictions within and across theoretical traditions or socio-political debates, but also not allowing accepted or comfortable ideas about a group to issue to go unchallenged</a:t>
            </a:r>
          </a:p>
          <a:p>
            <a:pPr marL="0" indent="0">
              <a:buNone/>
            </a:pPr>
            <a:endParaRPr lang="en-GB" dirty="0"/>
          </a:p>
        </p:txBody>
      </p:sp>
    </p:spTree>
    <p:extLst>
      <p:ext uri="{BB962C8B-B14F-4D97-AF65-F5344CB8AC3E}">
        <p14:creationId xmlns:p14="http://schemas.microsoft.com/office/powerpoint/2010/main" val="73370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Some of the positive progress we’ve made</a:t>
            </a:r>
          </a:p>
        </p:txBody>
      </p:sp>
      <p:sp>
        <p:nvSpPr>
          <p:cNvPr id="3" name="Content Placeholder 2"/>
          <p:cNvSpPr>
            <a:spLocks noGrp="1"/>
          </p:cNvSpPr>
          <p:nvPr>
            <p:ph idx="1"/>
          </p:nvPr>
        </p:nvSpPr>
        <p:spPr/>
        <p:txBody>
          <a:bodyPr>
            <a:normAutofit lnSpcReduction="10000"/>
          </a:bodyPr>
          <a:lstStyle/>
          <a:p>
            <a:r>
              <a:rPr lang="en-GB" sz="2200" dirty="0"/>
              <a:t>Facilitating spaces that can create a place for discussion and explore uncertainty can really allow us to work together and support each other as colleagues</a:t>
            </a:r>
          </a:p>
          <a:p>
            <a:pPr lvl="1"/>
            <a:r>
              <a:rPr lang="en-GB" sz="1800" dirty="0" err="1"/>
              <a:t>Decol</a:t>
            </a:r>
            <a:r>
              <a:rPr lang="en-GB" sz="1800" dirty="0"/>
              <a:t> reading group</a:t>
            </a:r>
          </a:p>
          <a:p>
            <a:pPr lvl="1"/>
            <a:r>
              <a:rPr lang="en-GB" sz="1800" dirty="0"/>
              <a:t>Contemplative teaching group</a:t>
            </a:r>
          </a:p>
          <a:p>
            <a:pPr lvl="1"/>
            <a:r>
              <a:rPr lang="en-GB" sz="1800" dirty="0"/>
              <a:t>Teaching and learning fora</a:t>
            </a:r>
          </a:p>
          <a:p>
            <a:r>
              <a:rPr lang="en-GB" sz="2200" dirty="0"/>
              <a:t>Working on our module content; PG module revalidation through a decolonial lens; working 1-2-1 with colleagues </a:t>
            </a:r>
          </a:p>
          <a:p>
            <a:r>
              <a:rPr lang="en-GB" sz="2200" dirty="0"/>
              <a:t>Having uncomfortable conversations and sitting with the discomfort</a:t>
            </a:r>
          </a:p>
          <a:p>
            <a:r>
              <a:rPr lang="en-GB" sz="2200" dirty="0"/>
              <a:t>Beginning conversations around language diversity and linguistic hegemony</a:t>
            </a:r>
          </a:p>
          <a:p>
            <a:r>
              <a:rPr lang="en-GB" sz="2200" dirty="0"/>
              <a:t>Exposing ourselves to new literatures; thinking mindfully about classroom practices</a:t>
            </a:r>
          </a:p>
          <a:p>
            <a:r>
              <a:rPr lang="en-GB" sz="2200" dirty="0"/>
              <a:t>Speaking to / working with students and external consultants</a:t>
            </a:r>
          </a:p>
          <a:p>
            <a:r>
              <a:rPr lang="en-GB" sz="2200" dirty="0"/>
              <a:t>Creating a repository of resources, both bespoke and based on best practice</a:t>
            </a:r>
          </a:p>
          <a:p>
            <a:endParaRPr lang="en-GB" sz="2200" dirty="0"/>
          </a:p>
        </p:txBody>
      </p:sp>
    </p:spTree>
    <p:extLst>
      <p:ext uri="{BB962C8B-B14F-4D97-AF65-F5344CB8AC3E}">
        <p14:creationId xmlns:p14="http://schemas.microsoft.com/office/powerpoint/2010/main" val="409025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0376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608127"/>
            <a:ext cx="11082251" cy="1325563"/>
          </a:xfrm>
        </p:spPr>
        <p:txBody>
          <a:bodyPr>
            <a:normAutofit/>
          </a:bodyPr>
          <a:lstStyle/>
          <a:p>
            <a:r>
              <a:rPr lang="en-GB" b="1" cap="all" dirty="0"/>
              <a:t>LESSONS FROM KEELE university</a:t>
            </a:r>
            <a:br>
              <a:rPr lang="en-GB" b="1" cap="all" dirty="0"/>
            </a:br>
            <a:endParaRPr lang="en-GB" dirty="0"/>
          </a:p>
        </p:txBody>
      </p:sp>
      <p:sp>
        <p:nvSpPr>
          <p:cNvPr id="3" name="Content Placeholder 2"/>
          <p:cNvSpPr>
            <a:spLocks noGrp="1"/>
          </p:cNvSpPr>
          <p:nvPr>
            <p:ph idx="1"/>
          </p:nvPr>
        </p:nvSpPr>
        <p:spPr>
          <a:xfrm>
            <a:off x="688571" y="1692621"/>
            <a:ext cx="10515600" cy="4351338"/>
          </a:xfrm>
        </p:spPr>
        <p:txBody>
          <a:bodyPr>
            <a:normAutofit fontScale="70000" lnSpcReduction="20000"/>
          </a:bodyPr>
          <a:lstStyle/>
          <a:p>
            <a:r>
              <a:rPr lang="en-GB" dirty="0"/>
              <a:t>Decolonising the curriculum means, first of all, acknowledging that knowledge is not owned by anyone. It is a cumulative and shared resource that is available to all.  </a:t>
            </a:r>
          </a:p>
          <a:p>
            <a:r>
              <a:rPr lang="en-GB" dirty="0"/>
              <a:t>Decolonising the curriculum is to recognise that knowledge is inevitably marked by power relations.  Our universities exist in a global economy of knowledge, with a definite hegemonic centre, reflecting hierarchies of race, class and gender.  At the top of this hierarchy sit the knowledge institutions of the global North, databanks and research centres supported by the wealth of European and North American powers. This hegemonic position is not just a matter of the wealth of the global North.  </a:t>
            </a:r>
          </a:p>
          <a:p>
            <a:r>
              <a:rPr lang="en-GB" dirty="0"/>
              <a:t>Decolonising is about rethinking, reframing and reconstructing the current curriculum in order to make it better, and more inclusive.  It is about expanding our notions of good literature so it doesn’t always elevate one voice, one experience, and one way of being in the world.  It is about considering how different frameworks, traditions and knowledge projects can inform each other, how multiple voices can be heard, and how new perspectives emerge from mutual learning.</a:t>
            </a:r>
          </a:p>
          <a:p>
            <a:r>
              <a:rPr lang="en-GB" dirty="0"/>
              <a:t>Decolonising is not just about bringing in minority ethnic writers and texts, but also how we read ‘traditional mainstream’ texts.  Decolonising is far more nuanced than just replacing authors, and it is more than just the topics covered in a course.  It concerns not only what is taught and how it is critiqued, but how it is taught, which gives rise to an understanding of decolonisation that addresses how academic literacies are experienced.</a:t>
            </a:r>
          </a:p>
        </p:txBody>
      </p:sp>
    </p:spTree>
    <p:extLst>
      <p:ext uri="{BB962C8B-B14F-4D97-AF65-F5344CB8AC3E}">
        <p14:creationId xmlns:p14="http://schemas.microsoft.com/office/powerpoint/2010/main" val="648311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5691" y="620280"/>
            <a:ext cx="11223567" cy="5664142"/>
          </a:xfrm>
        </p:spPr>
        <p:txBody>
          <a:bodyPr>
            <a:noAutofit/>
          </a:bodyPr>
          <a:lstStyle/>
          <a:p>
            <a:r>
              <a:rPr lang="en-GB" sz="1800" dirty="0"/>
              <a:t>Decolonising means identifying ways in which the university structurally reproduces colonial hierarchies; confronting, challenging and rejecting the status quo; and reimagining them and putting alternatives into practice for the benefit of our academic integrity and our social viability.</a:t>
            </a:r>
          </a:p>
          <a:p>
            <a:r>
              <a:rPr lang="en-GB" sz="1800" dirty="0"/>
              <a:t>Decolonising the curriculum means creating spaces and resources for a dialogue among all members of the university on how to imagine and envision all cultures and knowledge systems in the curriculum, and with respect to what is being taught and how it frames the world.</a:t>
            </a:r>
          </a:p>
          <a:p>
            <a:r>
              <a:rPr lang="en-GB" sz="1800" dirty="0"/>
              <a:t>Decolonisation is not a project over which one group can claim sole custodianship. Non-white and white academics and students are in this together. This will involve conscious, deliberate, non-hypocritical and diligent interest by both non-white and white members of the university in all knowledge systems, cultures, peoples and languages.</a:t>
            </a:r>
          </a:p>
          <a:p>
            <a:r>
              <a:rPr lang="en-GB" sz="1800" dirty="0"/>
              <a:t>Decolonising requires sustained collaboration, discussion and experimentation among groups of teachers and students, who themselves have power to make things happen on the ground and think about what might be done differently.  The change will take different forms in different universities and disciplines. There is no one-size-fits-all solution.</a:t>
            </a:r>
          </a:p>
          <a:p>
            <a:r>
              <a:rPr lang="en-GB" sz="1800" dirty="0"/>
              <a:t>Decolonising is thinking about how students experience the university differently.  Race, gender, disability and class all demonstrably impact student attainment and experiences of exclusion from the university environment.  These are linked to the university’s historic identity and mission, as well as wider structural inequalities within society.</a:t>
            </a:r>
          </a:p>
          <a:p>
            <a:r>
              <a:rPr lang="en-GB" sz="1800" dirty="0"/>
              <a:t>Decolonising requires the courage to admit that any knowledge could and should be open to challenge and question; regardless of its original power relations. This is the only way to avoid the mere ‘displacement’ of one curriculum coloniser by another.</a:t>
            </a:r>
          </a:p>
        </p:txBody>
      </p:sp>
    </p:spTree>
    <p:extLst>
      <p:ext uri="{BB962C8B-B14F-4D97-AF65-F5344CB8AC3E}">
        <p14:creationId xmlns:p14="http://schemas.microsoft.com/office/powerpoint/2010/main" val="978645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60A2422970BC44B084CF9826F8B36A" ma:contentTypeVersion="15" ma:contentTypeDescription="Create a new document." ma:contentTypeScope="" ma:versionID="151b527b16435eafe00b6e6d895b7b02">
  <xsd:schema xmlns:xsd="http://www.w3.org/2001/XMLSchema" xmlns:xs="http://www.w3.org/2001/XMLSchema" xmlns:p="http://schemas.microsoft.com/office/2006/metadata/properties" xmlns:ns2="c2b8e455-f901-47f3-b8e8-fcb399ca0bfc" xmlns:ns3="54db404c-c500-43d8-b0ff-721ff10d90be" targetNamespace="http://schemas.microsoft.com/office/2006/metadata/properties" ma:root="true" ma:fieldsID="2ae873a4a83e0f81c028aafbdc5f6866" ns2:_="" ns3:_="">
    <xsd:import namespace="c2b8e455-f901-47f3-b8e8-fcb399ca0bfc"/>
    <xsd:import namespace="54db404c-c500-43d8-b0ff-721ff10d90b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b8e455-f901-47f3-b8e8-fcb399ca0b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b747f01-5c16-45b4-bdfc-3b3d1285474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db404c-c500-43d8-b0ff-721ff10d90b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36a965da-b6dc-44fc-b72c-ba36b48d7c1b}" ma:internalName="TaxCatchAll" ma:showField="CatchAllData" ma:web="54db404c-c500-43d8-b0ff-721ff10d9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2b8e455-f901-47f3-b8e8-fcb399ca0bfc">
      <Terms xmlns="http://schemas.microsoft.com/office/infopath/2007/PartnerControls"/>
    </lcf76f155ced4ddcb4097134ff3c332f>
    <TaxCatchAll xmlns="54db404c-c500-43d8-b0ff-721ff10d90be" xsi:nil="true"/>
  </documentManagement>
</p:properties>
</file>

<file path=customXml/itemProps1.xml><?xml version="1.0" encoding="utf-8"?>
<ds:datastoreItem xmlns:ds="http://schemas.openxmlformats.org/officeDocument/2006/customXml" ds:itemID="{9489E937-84F6-4228-B3D9-FC02E56965BC}"/>
</file>

<file path=customXml/itemProps2.xml><?xml version="1.0" encoding="utf-8"?>
<ds:datastoreItem xmlns:ds="http://schemas.openxmlformats.org/officeDocument/2006/customXml" ds:itemID="{EB13F508-911C-4823-BB1F-D1FEAAFAFC68}"/>
</file>

<file path=customXml/itemProps3.xml><?xml version="1.0" encoding="utf-8"?>
<ds:datastoreItem xmlns:ds="http://schemas.openxmlformats.org/officeDocument/2006/customXml" ds:itemID="{77FBBF95-816C-4657-8AF2-006BD65B5560}"/>
</file>

<file path=docProps/app.xml><?xml version="1.0" encoding="utf-8"?>
<Properties xmlns="http://schemas.openxmlformats.org/officeDocument/2006/extended-properties" xmlns:vt="http://schemas.openxmlformats.org/officeDocument/2006/docPropsVTypes">
  <TotalTime>0</TotalTime>
  <Words>1217</Words>
  <Application>Microsoft Office PowerPoint</Application>
  <PresentationFormat>Widescreen</PresentationFormat>
  <Paragraphs>50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Our definition &amp; our approach</vt:lpstr>
      <vt:lpstr>In Sociology</vt:lpstr>
      <vt:lpstr>Some of the positive progress we’ve made</vt:lpstr>
      <vt:lpstr>PowerPoint Presentation</vt:lpstr>
      <vt:lpstr>LESSONS FROM KEELE university </vt:lpstr>
      <vt:lpstr>PowerPoint Presentation</vt:lpstr>
    </vt:vector>
  </TitlesOfParts>
  <Company>Middlesex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WOULD IT MEAN TO DECOLONISE THE UNIVERSITY CURRICULUM? – LESSONS FROM KEELE</dc:title>
  <dc:creator>Rima Saini</dc:creator>
  <cp:lastModifiedBy>Emma Mires-Richards</cp:lastModifiedBy>
  <cp:revision>17</cp:revision>
  <dcterms:created xsi:type="dcterms:W3CDTF">2022-02-15T09:28:34Z</dcterms:created>
  <dcterms:modified xsi:type="dcterms:W3CDTF">2022-09-14T12:31:09Z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0x010100B260A2422970BC44B084CF9826F8B36A</vt:lpwstr>
  </property>
</Properties>
</file>