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73" r:id="rId3"/>
    <p:sldId id="280" r:id="rId4"/>
    <p:sldId id="276" r:id="rId5"/>
    <p:sldId id="267" r:id="rId6"/>
    <p:sldId id="282" r:id="rId7"/>
    <p:sldId id="323" r:id="rId8"/>
    <p:sldId id="278" r:id="rId9"/>
    <p:sldId id="281" r:id="rId10"/>
    <p:sldId id="263" r:id="rId11"/>
    <p:sldId id="279" r:id="rId12"/>
    <p:sldId id="289" r:id="rId13"/>
    <p:sldId id="293" r:id="rId14"/>
    <p:sldId id="291" r:id="rId15"/>
    <p:sldId id="264" r:id="rId16"/>
    <p:sldId id="268" r:id="rId17"/>
    <p:sldId id="284" r:id="rId18"/>
    <p:sldId id="262" r:id="rId19"/>
    <p:sldId id="257" r:id="rId20"/>
    <p:sldId id="259" r:id="rId21"/>
    <p:sldId id="272" r:id="rId22"/>
    <p:sldId id="285" r:id="rId23"/>
    <p:sldId id="258" r:id="rId24"/>
    <p:sldId id="270" r:id="rId25"/>
    <p:sldId id="275" r:id="rId26"/>
    <p:sldId id="269" r:id="rId27"/>
    <p:sldId id="283" r:id="rId28"/>
    <p:sldId id="288" r:id="rId29"/>
    <p:sldId id="271" r:id="rId30"/>
    <p:sldId id="32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01" autoAdjust="0"/>
    <p:restoredTop sz="65045" autoAdjust="0"/>
  </p:normalViewPr>
  <p:slideViewPr>
    <p:cSldViewPr snapToGrid="0">
      <p:cViewPr varScale="1">
        <p:scale>
          <a:sx n="43" d="100"/>
          <a:sy n="43" d="100"/>
        </p:scale>
        <p:origin x="16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63EA2-C90A-4DFF-8504-3F0B03748B5F}" type="datetimeFigureOut">
              <a:rPr lang="en-GB" smtClean="0"/>
              <a:t>13/10/2022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9121A-6BF1-4007-B958-BDD5931A2A23}" type="slidenum">
              <a:rPr lang="en-GB" smtClean="0"/>
              <a:t>‹#›</a:t>
            </a:fld>
            <a:endParaRPr lang="en-GB"/>
          </a:p>
        </p:txBody>
      </p:sp>
    </p:spTree>
    <p:extLst>
      <p:ext uri="{BB962C8B-B14F-4D97-AF65-F5344CB8AC3E}">
        <p14:creationId xmlns:p14="http://schemas.microsoft.com/office/powerpoint/2010/main" val="393681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logs.law.ox.ac.uk/centres-institutes/centre-criminology/blog/2017/10/decolonising-my-doctoral-research"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dvance-he.ac.uk/news-and-views/decolonisation-curriculum-convers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19121A-6BF1-4007-B958-BDD5931A2A23}" type="slidenum">
              <a:rPr lang="en-GB" smtClean="0"/>
              <a:t>1</a:t>
            </a:fld>
            <a:endParaRPr lang="en-GB"/>
          </a:p>
        </p:txBody>
      </p:sp>
    </p:spTree>
    <p:extLst>
      <p:ext uri="{BB962C8B-B14F-4D97-AF65-F5344CB8AC3E}">
        <p14:creationId xmlns:p14="http://schemas.microsoft.com/office/powerpoint/2010/main" val="3052795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19121A-6BF1-4007-B958-BDD5931A2A23}" type="slidenum">
              <a:rPr lang="en-GB" smtClean="0"/>
              <a:t>12</a:t>
            </a:fld>
            <a:endParaRPr lang="en-GB"/>
          </a:p>
        </p:txBody>
      </p:sp>
    </p:spTree>
    <p:extLst>
      <p:ext uri="{BB962C8B-B14F-4D97-AF65-F5344CB8AC3E}">
        <p14:creationId xmlns:p14="http://schemas.microsoft.com/office/powerpoint/2010/main" val="3531639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https://eprints.lse.ac.uk/89511/1/Couldry_Data-colonialism_Accepted.pdf</a:t>
            </a:r>
          </a:p>
        </p:txBody>
      </p:sp>
      <p:sp>
        <p:nvSpPr>
          <p:cNvPr id="4" name="Slide Number Placeholder 3"/>
          <p:cNvSpPr>
            <a:spLocks noGrp="1"/>
          </p:cNvSpPr>
          <p:nvPr>
            <p:ph type="sldNum" sz="quarter" idx="5"/>
          </p:nvPr>
        </p:nvSpPr>
        <p:spPr/>
        <p:txBody>
          <a:bodyPr/>
          <a:lstStyle/>
          <a:p>
            <a:fld id="{3C19121A-6BF1-4007-B958-BDD5931A2A23}" type="slidenum">
              <a:rPr lang="en-GB" smtClean="0"/>
              <a:t>13</a:t>
            </a:fld>
            <a:endParaRPr lang="en-GB"/>
          </a:p>
        </p:txBody>
      </p:sp>
    </p:spTree>
    <p:extLst>
      <p:ext uri="{BB962C8B-B14F-4D97-AF65-F5344CB8AC3E}">
        <p14:creationId xmlns:p14="http://schemas.microsoft.com/office/powerpoint/2010/main" val="3732018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https://policyreview.info/articles/analysis/what-we-do-data-performative-critique-data-collection</a:t>
            </a:r>
          </a:p>
        </p:txBody>
      </p:sp>
      <p:sp>
        <p:nvSpPr>
          <p:cNvPr id="4" name="Slide Number Placeholder 3"/>
          <p:cNvSpPr>
            <a:spLocks noGrp="1"/>
          </p:cNvSpPr>
          <p:nvPr>
            <p:ph type="sldNum" sz="quarter" idx="5"/>
          </p:nvPr>
        </p:nvSpPr>
        <p:spPr/>
        <p:txBody>
          <a:bodyPr/>
          <a:lstStyle/>
          <a:p>
            <a:fld id="{3C19121A-6BF1-4007-B958-BDD5931A2A23}" type="slidenum">
              <a:rPr lang="en-GB" smtClean="0"/>
              <a:t>14</a:t>
            </a:fld>
            <a:endParaRPr lang="en-GB"/>
          </a:p>
        </p:txBody>
      </p:sp>
    </p:spTree>
    <p:extLst>
      <p:ext uri="{BB962C8B-B14F-4D97-AF65-F5344CB8AC3E}">
        <p14:creationId xmlns:p14="http://schemas.microsoft.com/office/powerpoint/2010/main" val="9572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https://peoplespalaceprojects.org.uk/en/projects/indigenous-research-methods/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https://www.youtube.com/watch?v=69vJm8wAvvk&amp;list=PLcz-eAe2LHOaHA360dXHCCwSnVqs4GHB9&amp;index=5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3C19121A-6BF1-4007-B958-BDD5931A2A23}" type="slidenum">
              <a:rPr lang="en-GB" smtClean="0"/>
              <a:t>17</a:t>
            </a:fld>
            <a:endParaRPr lang="en-GB"/>
          </a:p>
        </p:txBody>
      </p:sp>
    </p:spTree>
    <p:extLst>
      <p:ext uri="{BB962C8B-B14F-4D97-AF65-F5344CB8AC3E}">
        <p14:creationId xmlns:p14="http://schemas.microsoft.com/office/powerpoint/2010/main" val="2915383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Smith, L. T. (2012) Decolonizing Methodologies: Research and Indigenous Peoples. Third Edition. London: Bloomsbury</a:t>
            </a:r>
          </a:p>
        </p:txBody>
      </p:sp>
      <p:sp>
        <p:nvSpPr>
          <p:cNvPr id="4" name="Slide Number Placeholder 3"/>
          <p:cNvSpPr>
            <a:spLocks noGrp="1"/>
          </p:cNvSpPr>
          <p:nvPr>
            <p:ph type="sldNum" sz="quarter" idx="5"/>
          </p:nvPr>
        </p:nvSpPr>
        <p:spPr/>
        <p:txBody>
          <a:bodyPr/>
          <a:lstStyle/>
          <a:p>
            <a:fld id="{3C19121A-6BF1-4007-B958-BDD5931A2A23}" type="slidenum">
              <a:rPr lang="en-GB" smtClean="0"/>
              <a:t>18</a:t>
            </a:fld>
            <a:endParaRPr lang="en-GB"/>
          </a:p>
        </p:txBody>
      </p:sp>
    </p:spTree>
    <p:extLst>
      <p:ext uri="{BB962C8B-B14F-4D97-AF65-F5344CB8AC3E}">
        <p14:creationId xmlns:p14="http://schemas.microsoft.com/office/powerpoint/2010/main" val="3805060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err="1"/>
              <a:t>Thambinathan</a:t>
            </a:r>
            <a:r>
              <a:rPr lang="en-GB" i="0" dirty="0"/>
              <a:t>, V., &amp; Kinsella, E. A. (2021). </a:t>
            </a:r>
            <a:r>
              <a:rPr lang="en-GB" dirty="0"/>
              <a:t>Decolonizing Methodologies in Qualitative Research: Creating Spaces for Transformative Praxis. The International Journal of Qualitative Methods (20)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https://doi.org/10.1177/16094069211014766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source: https://www.researchgate.net/figure/Critical-Reflexivity-Framework-Gilbert-and-Sliep-2009-Sliep-2016-Sliep-and-Norton_fig1_326553521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C19121A-6BF1-4007-B958-BDD5931A2A23}" type="slidenum">
              <a:rPr lang="en-GB" smtClean="0"/>
              <a:t>19</a:t>
            </a:fld>
            <a:endParaRPr lang="en-GB"/>
          </a:p>
        </p:txBody>
      </p:sp>
    </p:spTree>
    <p:extLst>
      <p:ext uri="{BB962C8B-B14F-4D97-AF65-F5344CB8AC3E}">
        <p14:creationId xmlns:p14="http://schemas.microsoft.com/office/powerpoint/2010/main" val="4197496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19121A-6BF1-4007-B958-BDD5931A2A23}" type="slidenum">
              <a:rPr lang="en-GB" smtClean="0"/>
              <a:t>20</a:t>
            </a:fld>
            <a:endParaRPr lang="en-GB"/>
          </a:p>
        </p:txBody>
      </p:sp>
    </p:spTree>
    <p:extLst>
      <p:ext uri="{BB962C8B-B14F-4D97-AF65-F5344CB8AC3E}">
        <p14:creationId xmlns:p14="http://schemas.microsoft.com/office/powerpoint/2010/main" val="110958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Source: The SAGE Handbook of Qualitative Business and Management Research Methods: History and Traditions (2017)</a:t>
            </a:r>
          </a:p>
          <a:p>
            <a:endParaRPr lang="en-GB" dirty="0"/>
          </a:p>
        </p:txBody>
      </p:sp>
      <p:sp>
        <p:nvSpPr>
          <p:cNvPr id="4" name="Slide Number Placeholder 3"/>
          <p:cNvSpPr>
            <a:spLocks noGrp="1"/>
          </p:cNvSpPr>
          <p:nvPr>
            <p:ph type="sldNum" sz="quarter" idx="5"/>
          </p:nvPr>
        </p:nvSpPr>
        <p:spPr/>
        <p:txBody>
          <a:bodyPr/>
          <a:lstStyle/>
          <a:p>
            <a:fld id="{3C19121A-6BF1-4007-B958-BDD5931A2A23}" type="slidenum">
              <a:rPr lang="en-GB" smtClean="0"/>
              <a:t>21</a:t>
            </a:fld>
            <a:endParaRPr lang="en-GB"/>
          </a:p>
        </p:txBody>
      </p:sp>
    </p:spTree>
    <p:extLst>
      <p:ext uri="{BB962C8B-B14F-4D97-AF65-F5344CB8AC3E}">
        <p14:creationId xmlns:p14="http://schemas.microsoft.com/office/powerpoint/2010/main" val="3278098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Decolonising my doctoral research | Oxford Law Blogs</a:t>
            </a:r>
            <a:endParaRPr lang="en-GB" dirty="0"/>
          </a:p>
        </p:txBody>
      </p:sp>
      <p:sp>
        <p:nvSpPr>
          <p:cNvPr id="4" name="Slide Number Placeholder 3"/>
          <p:cNvSpPr>
            <a:spLocks noGrp="1"/>
          </p:cNvSpPr>
          <p:nvPr>
            <p:ph type="sldNum" sz="quarter" idx="5"/>
          </p:nvPr>
        </p:nvSpPr>
        <p:spPr/>
        <p:txBody>
          <a:bodyPr/>
          <a:lstStyle/>
          <a:p>
            <a:fld id="{3C19121A-6BF1-4007-B958-BDD5931A2A23}" type="slidenum">
              <a:rPr lang="en-GB" smtClean="0"/>
              <a:t>22</a:t>
            </a:fld>
            <a:endParaRPr lang="en-GB"/>
          </a:p>
        </p:txBody>
      </p:sp>
    </p:spTree>
    <p:extLst>
      <p:ext uri="{BB962C8B-B14F-4D97-AF65-F5344CB8AC3E}">
        <p14:creationId xmlns:p14="http://schemas.microsoft.com/office/powerpoint/2010/main" val="116511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Walter, M. and Andersen, C. (2013) Indigenous Statistics: A Quantitative Research Methodology. London: Routledge</a:t>
            </a:r>
          </a:p>
        </p:txBody>
      </p:sp>
      <p:sp>
        <p:nvSpPr>
          <p:cNvPr id="4" name="Slide Number Placeholder 3"/>
          <p:cNvSpPr>
            <a:spLocks noGrp="1"/>
          </p:cNvSpPr>
          <p:nvPr>
            <p:ph type="sldNum" sz="quarter" idx="5"/>
          </p:nvPr>
        </p:nvSpPr>
        <p:spPr/>
        <p:txBody>
          <a:bodyPr/>
          <a:lstStyle/>
          <a:p>
            <a:fld id="{3C19121A-6BF1-4007-B958-BDD5931A2A23}" type="slidenum">
              <a:rPr lang="en-GB" smtClean="0"/>
              <a:t>24</a:t>
            </a:fld>
            <a:endParaRPr lang="en-GB"/>
          </a:p>
        </p:txBody>
      </p:sp>
    </p:spTree>
    <p:extLst>
      <p:ext uri="{BB962C8B-B14F-4D97-AF65-F5344CB8AC3E}">
        <p14:creationId xmlns:p14="http://schemas.microsoft.com/office/powerpoint/2010/main" val="126889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19121A-6BF1-4007-B958-BDD5931A2A23}" type="slidenum">
              <a:rPr lang="en-GB" smtClean="0"/>
              <a:t>2</a:t>
            </a:fld>
            <a:endParaRPr lang="en-GB"/>
          </a:p>
        </p:txBody>
      </p:sp>
    </p:spTree>
    <p:extLst>
      <p:ext uri="{BB962C8B-B14F-4D97-AF65-F5344CB8AC3E}">
        <p14:creationId xmlns:p14="http://schemas.microsoft.com/office/powerpoint/2010/main" val="516440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https://www.historyworkshop.org.uk/registers-of-eunuchs-in-colonial-india/</a:t>
            </a:r>
          </a:p>
        </p:txBody>
      </p:sp>
      <p:sp>
        <p:nvSpPr>
          <p:cNvPr id="4" name="Slide Number Placeholder 3"/>
          <p:cNvSpPr>
            <a:spLocks noGrp="1"/>
          </p:cNvSpPr>
          <p:nvPr>
            <p:ph type="sldNum" sz="quarter" idx="5"/>
          </p:nvPr>
        </p:nvSpPr>
        <p:spPr/>
        <p:txBody>
          <a:bodyPr/>
          <a:lstStyle/>
          <a:p>
            <a:fld id="{3C19121A-6BF1-4007-B958-BDD5931A2A23}" type="slidenum">
              <a:rPr lang="en-GB" smtClean="0"/>
              <a:t>25</a:t>
            </a:fld>
            <a:endParaRPr lang="en-GB"/>
          </a:p>
        </p:txBody>
      </p:sp>
    </p:spTree>
    <p:extLst>
      <p:ext uri="{BB962C8B-B14F-4D97-AF65-F5344CB8AC3E}">
        <p14:creationId xmlns:p14="http://schemas.microsoft.com/office/powerpoint/2010/main" val="1902794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Du </a:t>
            </a:r>
            <a:r>
              <a:rPr lang="en-GB" b="0" dirty="0" err="1"/>
              <a:t>Bois</a:t>
            </a:r>
            <a:r>
              <a:rPr lang="en-GB" b="0" dirty="0"/>
              <a:t>, W. E. B. (1900) </a:t>
            </a:r>
            <a:r>
              <a:rPr lang="en-GB" b="0" i="1" dirty="0"/>
              <a:t>The Georgia Negro Occupations of Negroes and whites in Georgia</a:t>
            </a:r>
            <a:r>
              <a:rPr lang="en-GB" b="0" dirty="0"/>
              <a:t>. [Photograph] Retrieved from the Library of Congress, https://www.loc.gov/item/2005676812/.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https://www.release.org.uk/publications/numbers-black-and-white-ethnic-disparities-policing-and-prosecution-drug-offences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5"/>
          </p:nvPr>
        </p:nvSpPr>
        <p:spPr/>
        <p:txBody>
          <a:bodyPr/>
          <a:lstStyle/>
          <a:p>
            <a:fld id="{3C19121A-6BF1-4007-B958-BDD5931A2A23}" type="slidenum">
              <a:rPr lang="en-GB" smtClean="0"/>
              <a:t>27</a:t>
            </a:fld>
            <a:endParaRPr lang="en-GB"/>
          </a:p>
        </p:txBody>
      </p:sp>
    </p:spTree>
    <p:extLst>
      <p:ext uri="{BB962C8B-B14F-4D97-AF65-F5344CB8AC3E}">
        <p14:creationId xmlns:p14="http://schemas.microsoft.com/office/powerpoint/2010/main" val="2517293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Jamaal Young &amp; Jemimah Young (2022) Decoding the data dichotomy: applying </a:t>
            </a:r>
            <a:r>
              <a:rPr lang="en-GB" dirty="0" err="1"/>
              <a:t>QuantCrit</a:t>
            </a:r>
            <a:r>
              <a:rPr lang="en-GB" dirty="0"/>
              <a:t> to understand racially conscience intersectional meta-analytic research, International Journal of Research &amp; Method in Education, 45:4, 381-396, DOI: 10.1080/1743727X.2022.2093847</a:t>
            </a:r>
          </a:p>
        </p:txBody>
      </p:sp>
      <p:sp>
        <p:nvSpPr>
          <p:cNvPr id="4" name="Slide Number Placeholder 3"/>
          <p:cNvSpPr>
            <a:spLocks noGrp="1"/>
          </p:cNvSpPr>
          <p:nvPr>
            <p:ph type="sldNum" sz="quarter" idx="5"/>
          </p:nvPr>
        </p:nvSpPr>
        <p:spPr/>
        <p:txBody>
          <a:bodyPr/>
          <a:lstStyle/>
          <a:p>
            <a:fld id="{3C19121A-6BF1-4007-B958-BDD5931A2A23}" type="slidenum">
              <a:rPr lang="en-GB" smtClean="0"/>
              <a:t>28</a:t>
            </a:fld>
            <a:endParaRPr lang="en-GB"/>
          </a:p>
        </p:txBody>
      </p:sp>
    </p:spTree>
    <p:extLst>
      <p:ext uri="{BB962C8B-B14F-4D97-AF65-F5344CB8AC3E}">
        <p14:creationId xmlns:p14="http://schemas.microsoft.com/office/powerpoint/2010/main" val="3140078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19121A-6BF1-4007-B958-BDD5931A2A23}" type="slidenum">
              <a:rPr lang="en-GB" smtClean="0"/>
              <a:t>30</a:t>
            </a:fld>
            <a:endParaRPr lang="en-GB"/>
          </a:p>
        </p:txBody>
      </p:sp>
    </p:spTree>
    <p:extLst>
      <p:ext uri="{BB962C8B-B14F-4D97-AF65-F5344CB8AC3E}">
        <p14:creationId xmlns:p14="http://schemas.microsoft.com/office/powerpoint/2010/main" val="2110652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sources: </a:t>
            </a:r>
          </a:p>
          <a:p>
            <a:endParaRPr lang="en-GB" dirty="0"/>
          </a:p>
          <a:p>
            <a:r>
              <a:rPr lang="en-GB" dirty="0"/>
              <a:t>https://www.researchgate.net/figure/The-Differences-Between-Positivism-and-Interpretivism_tbl1_326742672</a:t>
            </a:r>
          </a:p>
          <a:p>
            <a:r>
              <a:rPr lang="en-GB" dirty="0"/>
              <a:t>https://www.researchgate.net/figure/Steps-in-social-research-Adapted-from-Neuman-2007_fig1_315564824</a:t>
            </a:r>
          </a:p>
          <a:p>
            <a:endParaRPr lang="en-GB" dirty="0"/>
          </a:p>
        </p:txBody>
      </p:sp>
      <p:sp>
        <p:nvSpPr>
          <p:cNvPr id="4" name="Slide Number Placeholder 3"/>
          <p:cNvSpPr>
            <a:spLocks noGrp="1"/>
          </p:cNvSpPr>
          <p:nvPr>
            <p:ph type="sldNum" sz="quarter" idx="5"/>
          </p:nvPr>
        </p:nvSpPr>
        <p:spPr/>
        <p:txBody>
          <a:bodyPr/>
          <a:lstStyle/>
          <a:p>
            <a:fld id="{3C19121A-6BF1-4007-B958-BDD5931A2A23}" type="slidenum">
              <a:rPr lang="en-GB" smtClean="0"/>
              <a:t>4</a:t>
            </a:fld>
            <a:endParaRPr lang="en-GB"/>
          </a:p>
        </p:txBody>
      </p:sp>
    </p:spTree>
    <p:extLst>
      <p:ext uri="{BB962C8B-B14F-4D97-AF65-F5344CB8AC3E}">
        <p14:creationId xmlns:p14="http://schemas.microsoft.com/office/powerpoint/2010/main" val="93858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err="1"/>
              <a:t>Thambinathan</a:t>
            </a:r>
            <a:r>
              <a:rPr lang="en-GB" i="0" dirty="0"/>
              <a:t>, V., &amp; Kinsella, E. A. (2021). </a:t>
            </a:r>
            <a:r>
              <a:rPr lang="en-GB" dirty="0"/>
              <a:t>Decolonizing Methodologies in Qualitative Research: Creating Spaces for Transformative Praxis. The International Journal of Qualitative Methods (20) https://doi.org/10.1177/16094069211014766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C19121A-6BF1-4007-B958-BDD5931A2A23}" type="slidenum">
              <a:rPr lang="en-GB" smtClean="0"/>
              <a:t>5</a:t>
            </a:fld>
            <a:endParaRPr lang="en-GB"/>
          </a:p>
        </p:txBody>
      </p:sp>
    </p:spTree>
    <p:extLst>
      <p:ext uri="{BB962C8B-B14F-4D97-AF65-F5344CB8AC3E}">
        <p14:creationId xmlns:p14="http://schemas.microsoft.com/office/powerpoint/2010/main" val="484159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Decolonisation of the curriculum – a conversation | Advance HE (advance-he.ac.uk)</a:t>
            </a:r>
            <a:endParaRPr lang="en-GB" dirty="0"/>
          </a:p>
        </p:txBody>
      </p:sp>
      <p:sp>
        <p:nvSpPr>
          <p:cNvPr id="4" name="Slide Number Placeholder 3"/>
          <p:cNvSpPr>
            <a:spLocks noGrp="1"/>
          </p:cNvSpPr>
          <p:nvPr>
            <p:ph type="sldNum" sz="quarter" idx="5"/>
          </p:nvPr>
        </p:nvSpPr>
        <p:spPr/>
        <p:txBody>
          <a:bodyPr/>
          <a:lstStyle/>
          <a:p>
            <a:fld id="{3C19121A-6BF1-4007-B958-BDD5931A2A23}" type="slidenum">
              <a:rPr lang="en-GB" smtClean="0"/>
              <a:t>6</a:t>
            </a:fld>
            <a:endParaRPr lang="en-GB"/>
          </a:p>
        </p:txBody>
      </p:sp>
    </p:spTree>
    <p:extLst>
      <p:ext uri="{BB962C8B-B14F-4D97-AF65-F5344CB8AC3E}">
        <p14:creationId xmlns:p14="http://schemas.microsoft.com/office/powerpoint/2010/main" val="272006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https://blogs.bmj.com/bmj/2021/08/13/the-legacies-of-colonialism-putting-african-covid-19-vaccination-into-context/</a:t>
            </a:r>
          </a:p>
        </p:txBody>
      </p:sp>
      <p:sp>
        <p:nvSpPr>
          <p:cNvPr id="4" name="Slide Number Placeholder 3"/>
          <p:cNvSpPr>
            <a:spLocks noGrp="1"/>
          </p:cNvSpPr>
          <p:nvPr>
            <p:ph type="sldNum" sz="quarter" idx="5"/>
          </p:nvPr>
        </p:nvSpPr>
        <p:spPr/>
        <p:txBody>
          <a:bodyPr/>
          <a:lstStyle/>
          <a:p>
            <a:fld id="{7EE6221E-B643-4C78-A903-54BB0BBF2085}" type="slidenum">
              <a:rPr lang="en-GB" smtClean="0"/>
              <a:t>7</a:t>
            </a:fld>
            <a:endParaRPr lang="en-GB"/>
          </a:p>
        </p:txBody>
      </p:sp>
    </p:spTree>
    <p:extLst>
      <p:ext uri="{BB962C8B-B14F-4D97-AF65-F5344CB8AC3E}">
        <p14:creationId xmlns:p14="http://schemas.microsoft.com/office/powerpoint/2010/main" val="1415579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19121A-6BF1-4007-B958-BDD5931A2A23}" type="slidenum">
              <a:rPr lang="en-GB" smtClean="0"/>
              <a:t>8</a:t>
            </a:fld>
            <a:endParaRPr lang="en-GB"/>
          </a:p>
        </p:txBody>
      </p:sp>
    </p:spTree>
    <p:extLst>
      <p:ext uri="{BB962C8B-B14F-4D97-AF65-F5344CB8AC3E}">
        <p14:creationId xmlns:p14="http://schemas.microsoft.com/office/powerpoint/2010/main" val="1379935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Santos, Bonaventura de Sousa (2014) Epistemologies of the South: Justice Against </a:t>
            </a:r>
            <a:r>
              <a:rPr lang="en-GB" dirty="0" err="1"/>
              <a:t>Epistemicide</a:t>
            </a:r>
            <a:r>
              <a:rPr lang="en-GB" dirty="0"/>
              <a:t>. New York: Routledge</a:t>
            </a:r>
          </a:p>
          <a:p>
            <a:endParaRPr lang="en-GB" dirty="0"/>
          </a:p>
          <a:p>
            <a:r>
              <a:rPr lang="en-GB" dirty="0" err="1"/>
              <a:t>Mignolo</a:t>
            </a:r>
            <a:r>
              <a:rPr lang="en-GB" dirty="0"/>
              <a:t>, W. D. and Walsh, C. E. (2018) On </a:t>
            </a:r>
            <a:r>
              <a:rPr lang="en-GB" i="0" dirty="0"/>
              <a:t>Decoloniality</a:t>
            </a:r>
            <a:r>
              <a:rPr lang="en-GB" dirty="0"/>
              <a:t>: Concepts, Analytics, Praxis (Durham, NC, and London: Duke University Press</a:t>
            </a:r>
          </a:p>
          <a:p>
            <a:endParaRPr lang="en-GB" dirty="0"/>
          </a:p>
          <a:p>
            <a:r>
              <a:rPr lang="en-GB" dirty="0"/>
              <a:t>Bishop, R. (1998). Freeing ourselves from </a:t>
            </a:r>
            <a:r>
              <a:rPr lang="en-GB" dirty="0" err="1"/>
              <a:t>neocolonial</a:t>
            </a:r>
            <a:r>
              <a:rPr lang="en-GB" dirty="0"/>
              <a:t> domination in research: A Maori approach to creating knowledge. International Journal of Qualitative Studies in Education, 11(2), 199–219</a:t>
            </a:r>
          </a:p>
          <a:p>
            <a:endParaRPr lang="en-GB" dirty="0"/>
          </a:p>
        </p:txBody>
      </p:sp>
      <p:sp>
        <p:nvSpPr>
          <p:cNvPr id="4" name="Slide Number Placeholder 3"/>
          <p:cNvSpPr>
            <a:spLocks noGrp="1"/>
          </p:cNvSpPr>
          <p:nvPr>
            <p:ph type="sldNum" sz="quarter" idx="5"/>
          </p:nvPr>
        </p:nvSpPr>
        <p:spPr/>
        <p:txBody>
          <a:bodyPr/>
          <a:lstStyle/>
          <a:p>
            <a:fld id="{3C19121A-6BF1-4007-B958-BDD5931A2A23}" type="slidenum">
              <a:rPr lang="en-GB" smtClean="0"/>
              <a:t>10</a:t>
            </a:fld>
            <a:endParaRPr lang="en-GB"/>
          </a:p>
        </p:txBody>
      </p:sp>
    </p:spTree>
    <p:extLst>
      <p:ext uri="{BB962C8B-B14F-4D97-AF65-F5344CB8AC3E}">
        <p14:creationId xmlns:p14="http://schemas.microsoft.com/office/powerpoint/2010/main" val="753324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Dimou</a:t>
            </a:r>
            <a:r>
              <a:rPr lang="en-GB" dirty="0"/>
              <a:t>, E. (2021) Decolonizing Southern Criminology: What Can the “Decolonial Option” Tell Us About Challenging the Modern/Colonial Foundations of Criminology? </a:t>
            </a:r>
            <a:r>
              <a:rPr lang="en-GB" i="0" dirty="0" err="1"/>
              <a:t>Crit</a:t>
            </a:r>
            <a:r>
              <a:rPr lang="en-GB" i="0" dirty="0"/>
              <a:t> Crim, </a:t>
            </a:r>
            <a:r>
              <a:rPr lang="en-GB" b="0" dirty="0"/>
              <a:t>29</a:t>
            </a:r>
            <a:r>
              <a:rPr lang="en-GB" dirty="0"/>
              <a:t>, 431–450 </a:t>
            </a:r>
          </a:p>
          <a:p>
            <a:endParaRPr lang="en-GB" dirty="0"/>
          </a:p>
          <a:p>
            <a:r>
              <a:rPr lang="en-GB" dirty="0"/>
              <a:t>Carrington, K., Hogg, R. and </a:t>
            </a:r>
            <a:r>
              <a:rPr lang="en-GB" dirty="0" err="1"/>
              <a:t>Sozzo</a:t>
            </a:r>
            <a:r>
              <a:rPr lang="en-GB" dirty="0"/>
              <a:t>, M. (2016) Southern Criminology. British </a:t>
            </a:r>
            <a:r>
              <a:rPr lang="en-GB" dirty="0" err="1"/>
              <a:t>Kournal</a:t>
            </a:r>
            <a:r>
              <a:rPr lang="en-GB" dirty="0"/>
              <a:t> of Criminology, 56(1), 1–20</a:t>
            </a:r>
          </a:p>
        </p:txBody>
      </p:sp>
      <p:sp>
        <p:nvSpPr>
          <p:cNvPr id="4" name="Slide Number Placeholder 3"/>
          <p:cNvSpPr>
            <a:spLocks noGrp="1"/>
          </p:cNvSpPr>
          <p:nvPr>
            <p:ph type="sldNum" sz="quarter" idx="5"/>
          </p:nvPr>
        </p:nvSpPr>
        <p:spPr/>
        <p:txBody>
          <a:bodyPr/>
          <a:lstStyle/>
          <a:p>
            <a:fld id="{3C19121A-6BF1-4007-B958-BDD5931A2A23}" type="slidenum">
              <a:rPr lang="en-GB" smtClean="0"/>
              <a:t>11</a:t>
            </a:fld>
            <a:endParaRPr lang="en-GB"/>
          </a:p>
        </p:txBody>
      </p:sp>
    </p:spTree>
    <p:extLst>
      <p:ext uri="{BB962C8B-B14F-4D97-AF65-F5344CB8AC3E}">
        <p14:creationId xmlns:p14="http://schemas.microsoft.com/office/powerpoint/2010/main" val="135603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2EFF44-5D6E-463C-9D5F-8B5E73532E0D}"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0E6632-1DF1-4964-9DC0-7D4ECF7C6350}" type="slidenum">
              <a:rPr lang="en-GB" smtClean="0"/>
              <a:t>‹#›</a:t>
            </a:fld>
            <a:endParaRPr lang="en-GB"/>
          </a:p>
        </p:txBody>
      </p:sp>
    </p:spTree>
    <p:extLst>
      <p:ext uri="{BB962C8B-B14F-4D97-AF65-F5344CB8AC3E}">
        <p14:creationId xmlns:p14="http://schemas.microsoft.com/office/powerpoint/2010/main" val="355021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2EFF44-5D6E-463C-9D5F-8B5E73532E0D}" type="datetimeFigureOut">
              <a:rPr lang="en-GB" smtClean="0"/>
              <a:t>13/10/2022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0E6632-1DF1-4964-9DC0-7D4ECF7C6350}" type="slidenum">
              <a:rPr lang="en-GB" smtClean="0"/>
              <a:t>‹#›</a:t>
            </a:fld>
            <a:endParaRPr lang="en-GB"/>
          </a:p>
        </p:txBody>
      </p:sp>
    </p:spTree>
    <p:extLst>
      <p:ext uri="{BB962C8B-B14F-4D97-AF65-F5344CB8AC3E}">
        <p14:creationId xmlns:p14="http://schemas.microsoft.com/office/powerpoint/2010/main" val="311862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2EFF44-5D6E-463C-9D5F-8B5E73532E0D}" type="datetimeFigureOut">
              <a:rPr lang="en-GB" smtClean="0"/>
              <a:t>13/10/2022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0E6632-1DF1-4964-9DC0-7D4ECF7C6350}" type="slidenum">
              <a:rPr lang="en-GB" smtClean="0"/>
              <a:t>‹#›</a:t>
            </a:fld>
            <a:endParaRPr lang="en-GB"/>
          </a:p>
        </p:txBody>
      </p:sp>
    </p:spTree>
    <p:extLst>
      <p:ext uri="{BB962C8B-B14F-4D97-AF65-F5344CB8AC3E}">
        <p14:creationId xmlns:p14="http://schemas.microsoft.com/office/powerpoint/2010/main" val="206001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2EFF44-5D6E-463C-9D5F-8B5E73532E0D}"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0E6632-1DF1-4964-9DC0-7D4ECF7C6350}" type="slidenum">
              <a:rPr lang="en-GB" smtClean="0"/>
              <a:t>‹#›</a:t>
            </a:fld>
            <a:endParaRPr lang="en-GB"/>
          </a:p>
        </p:txBody>
      </p:sp>
    </p:spTree>
    <p:extLst>
      <p:ext uri="{BB962C8B-B14F-4D97-AF65-F5344CB8AC3E}">
        <p14:creationId xmlns:p14="http://schemas.microsoft.com/office/powerpoint/2010/main" val="338366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2EFF44-5D6E-463C-9D5F-8B5E73532E0D}"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0E6632-1DF1-4964-9DC0-7D4ECF7C6350}" type="slidenum">
              <a:rPr lang="en-GB" smtClean="0"/>
              <a:t>‹#›</a:t>
            </a:fld>
            <a:endParaRPr lang="en-GB"/>
          </a:p>
        </p:txBody>
      </p:sp>
    </p:spTree>
    <p:extLst>
      <p:ext uri="{BB962C8B-B14F-4D97-AF65-F5344CB8AC3E}">
        <p14:creationId xmlns:p14="http://schemas.microsoft.com/office/powerpoint/2010/main" val="99358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E2EFF44-5D6E-463C-9D5F-8B5E73532E0D}" type="datetimeFigureOut">
              <a:rPr lang="en-GB" smtClean="0"/>
              <a:t>13/10/2022</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8B0E6632-1DF1-4964-9DC0-7D4ECF7C6350}" type="slidenum">
              <a:rPr lang="en-GB" smtClean="0"/>
              <a:t>‹#›</a:t>
            </a:fld>
            <a:endParaRPr lang="en-GB"/>
          </a:p>
        </p:txBody>
      </p:sp>
    </p:spTree>
    <p:extLst>
      <p:ext uri="{BB962C8B-B14F-4D97-AF65-F5344CB8AC3E}">
        <p14:creationId xmlns:p14="http://schemas.microsoft.com/office/powerpoint/2010/main" val="362667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E2EFF44-5D6E-463C-9D5F-8B5E73532E0D}" type="datetimeFigureOut">
              <a:rPr lang="en-GB" smtClean="0"/>
              <a:t>13/10/2022</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8B0E6632-1DF1-4964-9DC0-7D4ECF7C6350}" type="slidenum">
              <a:rPr lang="en-GB" smtClean="0"/>
              <a:t>‹#›</a:t>
            </a:fld>
            <a:endParaRPr lang="en-GB"/>
          </a:p>
        </p:txBody>
      </p:sp>
    </p:spTree>
    <p:extLst>
      <p:ext uri="{BB962C8B-B14F-4D97-AF65-F5344CB8AC3E}">
        <p14:creationId xmlns:p14="http://schemas.microsoft.com/office/powerpoint/2010/main" val="4745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E2EFF44-5D6E-463C-9D5F-8B5E73532E0D}" type="datetimeFigureOut">
              <a:rPr lang="en-GB" smtClean="0"/>
              <a:t>13/10/2022</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8B0E6632-1DF1-4964-9DC0-7D4ECF7C6350}" type="slidenum">
              <a:rPr lang="en-GB" smtClean="0"/>
              <a:t>‹#›</a:t>
            </a:fld>
            <a:endParaRPr lang="en-GB"/>
          </a:p>
        </p:txBody>
      </p:sp>
    </p:spTree>
    <p:extLst>
      <p:ext uri="{BB962C8B-B14F-4D97-AF65-F5344CB8AC3E}">
        <p14:creationId xmlns:p14="http://schemas.microsoft.com/office/powerpoint/2010/main" val="2239341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E2EFF44-5D6E-463C-9D5F-8B5E73532E0D}"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0E6632-1DF1-4964-9DC0-7D4ECF7C6350}" type="slidenum">
              <a:rPr lang="en-GB" smtClean="0"/>
              <a:t>‹#›</a:t>
            </a:fld>
            <a:endParaRPr lang="en-GB"/>
          </a:p>
        </p:txBody>
      </p:sp>
    </p:spTree>
    <p:extLst>
      <p:ext uri="{BB962C8B-B14F-4D97-AF65-F5344CB8AC3E}">
        <p14:creationId xmlns:p14="http://schemas.microsoft.com/office/powerpoint/2010/main" val="340972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E2EFF44-5D6E-463C-9D5F-8B5E73532E0D}" type="datetimeFigureOut">
              <a:rPr lang="en-GB" smtClean="0"/>
              <a:t>13/10/2022</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8B0E6632-1DF1-4964-9DC0-7D4ECF7C6350}" type="slidenum">
              <a:rPr lang="en-GB" smtClean="0"/>
              <a:t>‹#›</a:t>
            </a:fld>
            <a:endParaRPr lang="en-GB"/>
          </a:p>
        </p:txBody>
      </p:sp>
    </p:spTree>
    <p:extLst>
      <p:ext uri="{BB962C8B-B14F-4D97-AF65-F5344CB8AC3E}">
        <p14:creationId xmlns:p14="http://schemas.microsoft.com/office/powerpoint/2010/main" val="233634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E2EFF44-5D6E-463C-9D5F-8B5E73532E0D}" type="datetimeFigureOut">
              <a:rPr lang="en-GB" smtClean="0"/>
              <a:t>13/10/2022</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8B0E6632-1DF1-4964-9DC0-7D4ECF7C6350}" type="slidenum">
              <a:rPr lang="en-GB" smtClean="0"/>
              <a:t>‹#›</a:t>
            </a:fld>
            <a:endParaRPr lang="en-GB"/>
          </a:p>
        </p:txBody>
      </p:sp>
    </p:spTree>
    <p:extLst>
      <p:ext uri="{BB962C8B-B14F-4D97-AF65-F5344CB8AC3E}">
        <p14:creationId xmlns:p14="http://schemas.microsoft.com/office/powerpoint/2010/main" val="358663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E2EFF44-5D6E-463C-9D5F-8B5E73532E0D}" type="datetimeFigureOut">
              <a:rPr lang="en-GB" smtClean="0"/>
              <a:t>13/10/2022</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B0E6632-1DF1-4964-9DC0-7D4ECF7C6350}" type="slidenum">
              <a:rPr lang="en-GB" smtClean="0"/>
              <a:t>‹#›</a:t>
            </a:fld>
            <a:endParaRPr lang="en-GB"/>
          </a:p>
        </p:txBody>
      </p:sp>
    </p:spTree>
    <p:extLst>
      <p:ext uri="{BB962C8B-B14F-4D97-AF65-F5344CB8AC3E}">
        <p14:creationId xmlns:p14="http://schemas.microsoft.com/office/powerpoint/2010/main" val="292954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69vJm8wAvvk&amp;list=PLcz-eAe2LHOaHA360dXHCCwSnVqs4GHB9&amp;index=5"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peoplespalaceprojects.org.uk/en/projects/indigenous-research-methods/"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68F0-77AE-412A-BA3E-DDC3B7722B48}"/>
              </a:ext>
            </a:extLst>
          </p:cNvPr>
          <p:cNvSpPr>
            <a:spLocks noGrp="1"/>
          </p:cNvSpPr>
          <p:nvPr>
            <p:ph type="ctrTitle"/>
          </p:nvPr>
        </p:nvSpPr>
        <p:spPr>
          <a:xfrm>
            <a:off x="989336" y="714386"/>
            <a:ext cx="7315200" cy="3255264"/>
          </a:xfrm>
        </p:spPr>
        <p:txBody>
          <a:bodyPr/>
          <a:lstStyle/>
          <a:p>
            <a:r>
              <a:rPr lang="en-GB" dirty="0"/>
              <a:t>Decolonising </a:t>
            </a:r>
            <a:br>
              <a:rPr lang="en-GB" dirty="0"/>
            </a:br>
            <a:r>
              <a:rPr lang="en-GB" dirty="0"/>
              <a:t>Methodology</a:t>
            </a:r>
          </a:p>
        </p:txBody>
      </p:sp>
      <p:sp>
        <p:nvSpPr>
          <p:cNvPr id="3" name="Subtitle 2">
            <a:extLst>
              <a:ext uri="{FF2B5EF4-FFF2-40B4-BE49-F238E27FC236}">
                <a16:creationId xmlns:a16="http://schemas.microsoft.com/office/drawing/2014/main" id="{54CEF67F-B75B-478A-B8C8-2C93E047F3D8}"/>
              </a:ext>
            </a:extLst>
          </p:cNvPr>
          <p:cNvSpPr>
            <a:spLocks noGrp="1"/>
          </p:cNvSpPr>
          <p:nvPr>
            <p:ph type="subTitle" idx="1"/>
          </p:nvPr>
        </p:nvSpPr>
        <p:spPr>
          <a:xfrm>
            <a:off x="1121035" y="4792297"/>
            <a:ext cx="7315200" cy="914400"/>
          </a:xfrm>
        </p:spPr>
        <p:txBody>
          <a:bodyPr/>
          <a:lstStyle/>
          <a:p>
            <a:r>
              <a:rPr lang="en-GB" dirty="0"/>
              <a:t>Dr Rima Saini</a:t>
            </a:r>
          </a:p>
          <a:p>
            <a:r>
              <a:rPr lang="en-GB" dirty="0"/>
              <a:t>CRM4629 Research Strategies 2022/23</a:t>
            </a:r>
          </a:p>
        </p:txBody>
      </p:sp>
      <p:pic>
        <p:nvPicPr>
          <p:cNvPr id="5" name="Picture 4">
            <a:extLst>
              <a:ext uri="{FF2B5EF4-FFF2-40B4-BE49-F238E27FC236}">
                <a16:creationId xmlns:a16="http://schemas.microsoft.com/office/drawing/2014/main" id="{5790D2DF-6E23-48E2-B63F-A903CB112E33}"/>
              </a:ext>
            </a:extLst>
          </p:cNvPr>
          <p:cNvPicPr>
            <a:picLocks noChangeAspect="1"/>
          </p:cNvPicPr>
          <p:nvPr/>
        </p:nvPicPr>
        <p:blipFill rotWithShape="1">
          <a:blip r:embed="rId3">
            <a:extLst>
              <a:ext uri="{28A0092B-C50C-407E-A947-70E740481C1C}">
                <a14:useLocalDpi xmlns:a14="http://schemas.microsoft.com/office/drawing/2010/main" val="0"/>
              </a:ext>
            </a:extLst>
          </a:blip>
          <a:srcRect b="10177"/>
          <a:stretch/>
        </p:blipFill>
        <p:spPr>
          <a:xfrm>
            <a:off x="6696115" y="1419697"/>
            <a:ext cx="4891560" cy="4018605"/>
          </a:xfrm>
          <a:prstGeom prst="rect">
            <a:avLst/>
          </a:prstGeom>
        </p:spPr>
      </p:pic>
    </p:spTree>
    <p:extLst>
      <p:ext uri="{BB962C8B-B14F-4D97-AF65-F5344CB8AC3E}">
        <p14:creationId xmlns:p14="http://schemas.microsoft.com/office/powerpoint/2010/main" val="302441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92051-4FFF-4295-8031-A95F38981D8C}"/>
              </a:ext>
            </a:extLst>
          </p:cNvPr>
          <p:cNvSpPr>
            <a:spLocks noGrp="1"/>
          </p:cNvSpPr>
          <p:nvPr>
            <p:ph type="title"/>
          </p:nvPr>
        </p:nvSpPr>
        <p:spPr/>
        <p:txBody>
          <a:bodyPr/>
          <a:lstStyle/>
          <a:p>
            <a:r>
              <a:rPr lang="en-GB" dirty="0"/>
              <a:t>Destabilising the hegemony of ‘knowing’</a:t>
            </a:r>
          </a:p>
        </p:txBody>
      </p:sp>
      <p:sp>
        <p:nvSpPr>
          <p:cNvPr id="3" name="Content Placeholder 2">
            <a:extLst>
              <a:ext uri="{FF2B5EF4-FFF2-40B4-BE49-F238E27FC236}">
                <a16:creationId xmlns:a16="http://schemas.microsoft.com/office/drawing/2014/main" id="{DD9BE61C-AD5E-4D6E-877D-4D75D3AA8FC9}"/>
              </a:ext>
            </a:extLst>
          </p:cNvPr>
          <p:cNvSpPr>
            <a:spLocks noGrp="1"/>
          </p:cNvSpPr>
          <p:nvPr>
            <p:ph idx="1"/>
          </p:nvPr>
        </p:nvSpPr>
        <p:spPr>
          <a:xfrm>
            <a:off x="3710241" y="864107"/>
            <a:ext cx="7819150" cy="5775232"/>
          </a:xfrm>
        </p:spPr>
        <p:txBody>
          <a:bodyPr>
            <a:normAutofit fontScale="85000" lnSpcReduction="10000"/>
          </a:bodyPr>
          <a:lstStyle/>
          <a:p>
            <a:r>
              <a:rPr lang="en-GB" dirty="0">
                <a:solidFill>
                  <a:schemeClr val="bg2">
                    <a:lumMod val="50000"/>
                  </a:schemeClr>
                </a:solidFill>
              </a:rPr>
              <a:t>Centring the world views and ways of knowing of non-Western communities (indigenous and colonised societies) that have historically been researched in a top-down manner</a:t>
            </a:r>
          </a:p>
          <a:p>
            <a:pPr lvl="1"/>
            <a:r>
              <a:rPr lang="en-GB" sz="2000" dirty="0">
                <a:solidFill>
                  <a:schemeClr val="bg2">
                    <a:lumMod val="50000"/>
                  </a:schemeClr>
                </a:solidFill>
              </a:rPr>
              <a:t>In an ethics form, the student or the principal investigator and/or the institution ‘owns’ the data. But who owns the knowledge?</a:t>
            </a:r>
          </a:p>
          <a:p>
            <a:r>
              <a:rPr lang="en-GB" dirty="0">
                <a:solidFill>
                  <a:schemeClr val="bg2">
                    <a:lumMod val="50000"/>
                  </a:schemeClr>
                </a:solidFill>
              </a:rPr>
              <a:t>‘Ecology’ (Santos 2014) of knowledges – acknowledging the range of ways in which research can and should be carried be out and thus redistributing power to non-Western knowledges</a:t>
            </a:r>
          </a:p>
          <a:p>
            <a:r>
              <a:rPr lang="en-GB" dirty="0">
                <a:solidFill>
                  <a:schemeClr val="bg2">
                    <a:lumMod val="50000"/>
                  </a:schemeClr>
                </a:solidFill>
              </a:rPr>
              <a:t>Destabilise bounded ways of knowing, understand how and where they can be dialogue with other, and where power differentials lie (</a:t>
            </a:r>
            <a:r>
              <a:rPr lang="en-GB" dirty="0" err="1">
                <a:solidFill>
                  <a:schemeClr val="bg2">
                    <a:lumMod val="50000"/>
                  </a:schemeClr>
                </a:solidFill>
              </a:rPr>
              <a:t>Mignolo</a:t>
            </a:r>
            <a:r>
              <a:rPr lang="en-GB" dirty="0">
                <a:solidFill>
                  <a:schemeClr val="bg2">
                    <a:lumMod val="50000"/>
                  </a:schemeClr>
                </a:solidFill>
              </a:rPr>
              <a:t>  and Walsh 2018)</a:t>
            </a:r>
          </a:p>
          <a:p>
            <a:pPr lvl="1"/>
            <a:r>
              <a:rPr lang="en-GB" sz="2000" dirty="0">
                <a:solidFill>
                  <a:schemeClr val="bg2">
                    <a:lumMod val="50000"/>
                  </a:schemeClr>
                </a:solidFill>
              </a:rPr>
              <a:t>“Giving voice” and “empowering communities” are looked down upon in decolonising research, since it implies that communities are unable to achieve on their own what researchers are able to provide (Bishop, 1998). </a:t>
            </a:r>
          </a:p>
          <a:p>
            <a:r>
              <a:rPr lang="en-GB" dirty="0">
                <a:solidFill>
                  <a:schemeClr val="bg2">
                    <a:lumMod val="50000"/>
                  </a:schemeClr>
                </a:solidFill>
              </a:rPr>
              <a:t>Requires respect, responsibility and humility from researchers, as well as acute attention to issues of reflexivity, positionality, and power relations</a:t>
            </a:r>
          </a:p>
          <a:p>
            <a:pPr lvl="1"/>
            <a:r>
              <a:rPr lang="en-GB" sz="2000" dirty="0">
                <a:solidFill>
                  <a:schemeClr val="bg2">
                    <a:lumMod val="50000"/>
                  </a:schemeClr>
                </a:solidFill>
              </a:rPr>
              <a:t>Integrate reflection on the positionality of the researcher when conducting and writing up research</a:t>
            </a:r>
          </a:p>
          <a:p>
            <a:r>
              <a:rPr lang="en-GB" dirty="0">
                <a:solidFill>
                  <a:schemeClr val="bg2">
                    <a:lumMod val="50000"/>
                  </a:schemeClr>
                </a:solidFill>
              </a:rPr>
              <a:t>Challenging the disassociation between people’s lives, and ‘data’. What do we lose in the knowledge gathering process when it becomes ‘data’?</a:t>
            </a:r>
          </a:p>
          <a:p>
            <a:r>
              <a:rPr lang="en-GB" dirty="0">
                <a:solidFill>
                  <a:schemeClr val="bg2">
                    <a:lumMod val="50000"/>
                  </a:schemeClr>
                </a:solidFill>
              </a:rPr>
              <a:t>Integrate theory and techniques from non-Western research approaches</a:t>
            </a:r>
          </a:p>
          <a:p>
            <a:r>
              <a:rPr lang="en-GB" dirty="0">
                <a:solidFill>
                  <a:schemeClr val="bg2">
                    <a:lumMod val="50000"/>
                  </a:schemeClr>
                </a:solidFill>
              </a:rPr>
              <a:t>Evaluate the limitations of all research approaches to knowledge production</a:t>
            </a:r>
          </a:p>
          <a:p>
            <a:endParaRPr lang="en-GB" dirty="0"/>
          </a:p>
        </p:txBody>
      </p:sp>
    </p:spTree>
    <p:extLst>
      <p:ext uri="{BB962C8B-B14F-4D97-AF65-F5344CB8AC3E}">
        <p14:creationId xmlns:p14="http://schemas.microsoft.com/office/powerpoint/2010/main" val="339055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272F2-5E15-407E-B679-282B5B7AB954}"/>
              </a:ext>
            </a:extLst>
          </p:cNvPr>
          <p:cNvSpPr>
            <a:spLocks noGrp="1"/>
          </p:cNvSpPr>
          <p:nvPr>
            <p:ph type="title"/>
          </p:nvPr>
        </p:nvSpPr>
        <p:spPr>
          <a:xfrm>
            <a:off x="395516" y="1545956"/>
            <a:ext cx="2834640" cy="2620617"/>
          </a:xfrm>
        </p:spPr>
        <p:txBody>
          <a:bodyPr/>
          <a:lstStyle/>
          <a:p>
            <a:r>
              <a:rPr lang="en-GB" dirty="0"/>
              <a:t>Southern and Decolonial  Criminology</a:t>
            </a:r>
          </a:p>
        </p:txBody>
      </p:sp>
      <p:sp>
        <p:nvSpPr>
          <p:cNvPr id="3" name="Content Placeholder 2">
            <a:extLst>
              <a:ext uri="{FF2B5EF4-FFF2-40B4-BE49-F238E27FC236}">
                <a16:creationId xmlns:a16="http://schemas.microsoft.com/office/drawing/2014/main" id="{47F133D8-8261-4270-9D61-9DDF023F451D}"/>
              </a:ext>
            </a:extLst>
          </p:cNvPr>
          <p:cNvSpPr>
            <a:spLocks noGrp="1"/>
          </p:cNvSpPr>
          <p:nvPr>
            <p:ph idx="1"/>
          </p:nvPr>
        </p:nvSpPr>
        <p:spPr>
          <a:xfrm>
            <a:off x="3867911" y="868680"/>
            <a:ext cx="7608471" cy="5120640"/>
          </a:xfrm>
        </p:spPr>
        <p:txBody>
          <a:bodyPr>
            <a:normAutofit fontScale="92500" lnSpcReduction="10000"/>
          </a:bodyPr>
          <a:lstStyle/>
          <a:p>
            <a:r>
              <a:rPr lang="en-GB" dirty="0"/>
              <a:t>Southern criminology aims to democratise knowledge by fully recognizing Global North/Global South hierarchical relations and by resurfacing marginalized knowledge and experiences from the Global South (Carrington et al. 2016).</a:t>
            </a:r>
          </a:p>
          <a:p>
            <a:r>
              <a:rPr lang="en-GB" dirty="0"/>
              <a:t>It is primarily concerned with the careful analysis of networks and interactions linking South and North which have been obscured by the metropolitan hegemony over criminological thought (Carrington et al. 2016)</a:t>
            </a:r>
          </a:p>
          <a:p>
            <a:r>
              <a:rPr lang="en-GB" dirty="0"/>
              <a:t>Much criminological research has tended to neglect analysis of phenomena such as colonial penal practices, crim in post-colonial contexts, indigenous criminalisation and Islamic criminal justice</a:t>
            </a:r>
          </a:p>
          <a:p>
            <a:r>
              <a:rPr lang="en-GB" dirty="0"/>
              <a:t>The vast majority of criminological knowledge production is situated in the Global North’s English-speaking countries, principally the UK and the US, but also Australia and Canada (</a:t>
            </a:r>
            <a:r>
              <a:rPr lang="en-GB" dirty="0" err="1"/>
              <a:t>Dimou</a:t>
            </a:r>
            <a:r>
              <a:rPr lang="en-GB" dirty="0"/>
              <a:t> 2021)</a:t>
            </a:r>
          </a:p>
          <a:p>
            <a:r>
              <a:rPr lang="en-GB" dirty="0"/>
              <a:t>Maintains that much criminological phenomenon that takes place in the Global South – ecocide, femicide, dictatorship, state terrorism, paramilitarism, assassination, kidnapping – cannot be adequately explained by Western criminological approaches. One reason for this is that it lacks an understanding of the colonial underpinnings of these. </a:t>
            </a:r>
          </a:p>
        </p:txBody>
      </p:sp>
    </p:spTree>
    <p:extLst>
      <p:ext uri="{BB962C8B-B14F-4D97-AF65-F5344CB8AC3E}">
        <p14:creationId xmlns:p14="http://schemas.microsoft.com/office/powerpoint/2010/main" val="391481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E2A8-DE8F-4B5F-BAD8-CFF29B8B8F31}"/>
              </a:ext>
            </a:extLst>
          </p:cNvPr>
          <p:cNvSpPr>
            <a:spLocks noGrp="1"/>
          </p:cNvSpPr>
          <p:nvPr>
            <p:ph type="title"/>
          </p:nvPr>
        </p:nvSpPr>
        <p:spPr>
          <a:xfrm>
            <a:off x="242178" y="1544782"/>
            <a:ext cx="2834640" cy="2377440"/>
          </a:xfrm>
        </p:spPr>
        <p:txBody>
          <a:bodyPr>
            <a:normAutofit/>
          </a:bodyPr>
          <a:lstStyle/>
          <a:p>
            <a:r>
              <a:rPr lang="en-GB" sz="4400" dirty="0"/>
              <a:t>Data Colonialism</a:t>
            </a:r>
          </a:p>
        </p:txBody>
      </p:sp>
      <p:sp>
        <p:nvSpPr>
          <p:cNvPr id="3" name="Content Placeholder 2">
            <a:extLst>
              <a:ext uri="{FF2B5EF4-FFF2-40B4-BE49-F238E27FC236}">
                <a16:creationId xmlns:a16="http://schemas.microsoft.com/office/drawing/2014/main" id="{15DF3882-D462-4CE9-A0AD-1047966BEE4A}"/>
              </a:ext>
            </a:extLst>
          </p:cNvPr>
          <p:cNvSpPr>
            <a:spLocks noGrp="1"/>
          </p:cNvSpPr>
          <p:nvPr>
            <p:ph idx="1"/>
          </p:nvPr>
        </p:nvSpPr>
        <p:spPr>
          <a:xfrm>
            <a:off x="3867912" y="868680"/>
            <a:ext cx="7315200" cy="2560320"/>
          </a:xfrm>
        </p:spPr>
        <p:txBody>
          <a:bodyPr/>
          <a:lstStyle/>
          <a:p>
            <a:pPr marL="0" indent="0">
              <a:buNone/>
            </a:pPr>
            <a:r>
              <a:rPr lang="en-GB" dirty="0"/>
              <a:t>Data colonialism refers to the colonial and unequal processes and relations involved with organisations or governments gathering ‘big data’, usually digitally, in pursuit of economic and political power</a:t>
            </a:r>
          </a:p>
          <a:p>
            <a:endParaRPr lang="en-GB" dirty="0"/>
          </a:p>
          <a:p>
            <a:pPr marL="0" indent="0">
              <a:buNone/>
            </a:pPr>
            <a:r>
              <a:rPr lang="en-GB" sz="3800" dirty="0"/>
              <a:t>What examples (real or indeed hypothetical) can we think of this?</a:t>
            </a:r>
          </a:p>
        </p:txBody>
      </p:sp>
      <p:sp>
        <p:nvSpPr>
          <p:cNvPr id="5" name="Teardrop 4">
            <a:extLst>
              <a:ext uri="{FF2B5EF4-FFF2-40B4-BE49-F238E27FC236}">
                <a16:creationId xmlns:a16="http://schemas.microsoft.com/office/drawing/2014/main" id="{C028F687-B19A-4FFB-94F9-5873E4E52931}"/>
              </a:ext>
            </a:extLst>
          </p:cNvPr>
          <p:cNvSpPr/>
          <p:nvPr/>
        </p:nvSpPr>
        <p:spPr>
          <a:xfrm>
            <a:off x="3685310" y="3742113"/>
            <a:ext cx="2549236" cy="2133600"/>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6" name="Teardrop 5">
            <a:extLst>
              <a:ext uri="{FF2B5EF4-FFF2-40B4-BE49-F238E27FC236}">
                <a16:creationId xmlns:a16="http://schemas.microsoft.com/office/drawing/2014/main" id="{CEBB989C-5217-4702-A0FC-BBF278FE39AC}"/>
              </a:ext>
            </a:extLst>
          </p:cNvPr>
          <p:cNvSpPr/>
          <p:nvPr/>
        </p:nvSpPr>
        <p:spPr>
          <a:xfrm rot="10800000">
            <a:off x="6300910" y="3650673"/>
            <a:ext cx="2549236" cy="2133600"/>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7" name="Teardrop 6">
            <a:extLst>
              <a:ext uri="{FF2B5EF4-FFF2-40B4-BE49-F238E27FC236}">
                <a16:creationId xmlns:a16="http://schemas.microsoft.com/office/drawing/2014/main" id="{232C63D5-DD1E-4E90-82A3-84B64CDB921E}"/>
              </a:ext>
            </a:extLst>
          </p:cNvPr>
          <p:cNvSpPr/>
          <p:nvPr/>
        </p:nvSpPr>
        <p:spPr>
          <a:xfrm>
            <a:off x="8916510" y="3650673"/>
            <a:ext cx="2549236" cy="2133600"/>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17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47C438-84CE-459B-A3DE-58D3B018CA0B}"/>
              </a:ext>
            </a:extLst>
          </p:cNvPr>
          <p:cNvSpPr txBox="1"/>
          <p:nvPr/>
        </p:nvSpPr>
        <p:spPr>
          <a:xfrm>
            <a:off x="547254" y="881777"/>
            <a:ext cx="11097492" cy="5293757"/>
          </a:xfrm>
          <a:prstGeom prst="rect">
            <a:avLst/>
          </a:prstGeom>
          <a:noFill/>
        </p:spPr>
        <p:txBody>
          <a:bodyPr wrap="square" rtlCol="0">
            <a:spAutoFit/>
          </a:bodyPr>
          <a:lstStyle/>
          <a:p>
            <a:pPr marL="342900" indent="-342900">
              <a:buFont typeface="Arial" panose="020B0604020202020204" pitchFamily="34" charset="0"/>
              <a:buChar char="•"/>
            </a:pPr>
            <a:r>
              <a:rPr lang="en-GB" sz="2000" dirty="0"/>
              <a:t>The advent of ‘big data’ has generated new forms of social relations based on the generation of data points</a:t>
            </a:r>
          </a:p>
          <a:p>
            <a:pPr marL="342900" indent="-342900">
              <a:buFont typeface="Arial" panose="020B0604020202020204" pitchFamily="34" charset="0"/>
              <a:buChar char="•"/>
            </a:pPr>
            <a:r>
              <a:rPr lang="en-GB" sz="2000" dirty="0"/>
              <a:t>Big data refers to large volume and complex data sets that are generated by the digital monitoring of e.g. everyday financial transactions e.g. credit card or spikes in demand for e.g. uber cars. It also includes data on crime, medical data, social media data and other types of quantifiable administrative data.</a:t>
            </a:r>
          </a:p>
          <a:p>
            <a:pPr marL="342900" indent="-342900">
              <a:buFont typeface="Arial" panose="020B0604020202020204" pitchFamily="34" charset="0"/>
              <a:buChar char="•"/>
            </a:pPr>
            <a:r>
              <a:rPr lang="en-GB" sz="2000" dirty="0"/>
              <a:t>Data colonialism creates a new social order in which big data gathering becomes extractive, </a:t>
            </a:r>
            <a:r>
              <a:rPr lang="en-GB" sz="2000" dirty="0" err="1"/>
              <a:t>surveilling</a:t>
            </a:r>
            <a:r>
              <a:rPr lang="en-GB" sz="2000" dirty="0"/>
              <a:t> and discriminatory. A recent example is the suspected monitoring of fertility apps in the US to track compliance with new anti-abortion policy. Algorithms drawn from big data can also mean that some types of people are offered e.g. opportunities for social housing where others aren’t</a:t>
            </a:r>
          </a:p>
          <a:p>
            <a:pPr marL="342900" indent="-342900">
              <a:buFont typeface="Arial" panose="020B0604020202020204" pitchFamily="34" charset="0"/>
              <a:buChar char="•"/>
            </a:pPr>
            <a:r>
              <a:rPr lang="en-GB" sz="2000" dirty="0"/>
              <a:t>The key across in data colonialism are firms like Amazon, Apple, Facebook, Google, Baidu, Alibaba, who capture social acts that translate them into statistical data that can be used to generate profits</a:t>
            </a:r>
          </a:p>
          <a:p>
            <a:pPr marL="342900" indent="-342900">
              <a:buFont typeface="Arial" panose="020B0604020202020204" pitchFamily="34" charset="0"/>
              <a:buChar char="•"/>
            </a:pPr>
            <a:r>
              <a:rPr lang="en-GB" sz="2000" dirty="0"/>
              <a:t>These global flows of data are capitalistic and colonial in that they are supporting the appropriation and control of land, resources and bodies in the Global South. For example, it could help military forces track in which parts of a region experiencing political unrest an insurgence might incur, and engage early with military violence</a:t>
            </a:r>
          </a:p>
          <a:p>
            <a:endParaRPr lang="en-GB" dirty="0"/>
          </a:p>
        </p:txBody>
      </p:sp>
    </p:spTree>
    <p:extLst>
      <p:ext uri="{BB962C8B-B14F-4D97-AF65-F5344CB8AC3E}">
        <p14:creationId xmlns:p14="http://schemas.microsoft.com/office/powerpoint/2010/main" val="325057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527AB2-2490-4B4F-8142-00A71FF31E69}"/>
              </a:ext>
            </a:extLst>
          </p:cNvPr>
          <p:cNvSpPr txBox="1"/>
          <p:nvPr/>
        </p:nvSpPr>
        <p:spPr>
          <a:xfrm>
            <a:off x="914399" y="1094508"/>
            <a:ext cx="10557165" cy="4955203"/>
          </a:xfrm>
          <a:prstGeom prst="rect">
            <a:avLst/>
          </a:prstGeom>
          <a:noFill/>
        </p:spPr>
        <p:txBody>
          <a:bodyPr wrap="square" rtlCol="0">
            <a:spAutoFit/>
          </a:bodyPr>
          <a:lstStyle/>
          <a:p>
            <a:pPr algn="just"/>
            <a:r>
              <a:rPr lang="en-GB" sz="2400" dirty="0"/>
              <a:t>Data collection has long been employed as a technique of consolidating knowledge about the people whose data are collected, and therefore consolidating power over their lives (</a:t>
            </a:r>
            <a:r>
              <a:rPr lang="en-GB" sz="2400" dirty="0" err="1"/>
              <a:t>D’Ignazio</a:t>
            </a:r>
            <a:r>
              <a:rPr lang="en-GB" sz="2400" dirty="0"/>
              <a:t> and Klein, 2020: 12)</a:t>
            </a:r>
          </a:p>
          <a:p>
            <a:endParaRPr lang="en-GB" sz="4400" b="1" dirty="0"/>
          </a:p>
          <a:p>
            <a:r>
              <a:rPr lang="en-GB" sz="4000" b="1" dirty="0"/>
              <a:t>Discuss:</a:t>
            </a:r>
          </a:p>
          <a:p>
            <a:endParaRPr lang="en-GB" sz="4000" b="1" dirty="0"/>
          </a:p>
          <a:p>
            <a:r>
              <a:rPr lang="en-GB" sz="4000" b="1" i="1" dirty="0"/>
              <a:t>Data does not just ‘exist’ it is constructed. We should not talk, therefore, about ‘data collection’ but ‘data construction’.</a:t>
            </a:r>
          </a:p>
        </p:txBody>
      </p:sp>
    </p:spTree>
    <p:extLst>
      <p:ext uri="{BB962C8B-B14F-4D97-AF65-F5344CB8AC3E}">
        <p14:creationId xmlns:p14="http://schemas.microsoft.com/office/powerpoint/2010/main" val="2517229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DC5A7F-44D8-40AD-BDF1-28850230AEF0}"/>
              </a:ext>
            </a:extLst>
          </p:cNvPr>
          <p:cNvSpPr/>
          <p:nvPr/>
        </p:nvSpPr>
        <p:spPr>
          <a:xfrm>
            <a:off x="1275347" y="1218207"/>
            <a:ext cx="9641306" cy="4031873"/>
          </a:xfrm>
          <a:prstGeom prst="rect">
            <a:avLst/>
          </a:prstGeom>
        </p:spPr>
        <p:txBody>
          <a:bodyPr wrap="square">
            <a:spAutoFit/>
          </a:bodyPr>
          <a:lstStyle/>
          <a:p>
            <a:pPr algn="ctr"/>
            <a:r>
              <a:rPr lang="en-GB" sz="3200" dirty="0"/>
              <a:t>To what extent can we decolonise social science research when the paradigms, procedures and techniques of social research were:</a:t>
            </a:r>
          </a:p>
          <a:p>
            <a:endParaRPr lang="en-GB" sz="3200" dirty="0"/>
          </a:p>
          <a:p>
            <a:pPr marL="571500" indent="-571500">
              <a:buAutoNum type="romanLcParenBoth"/>
            </a:pPr>
            <a:r>
              <a:rPr lang="en-GB" sz="3200" dirty="0"/>
              <a:t>developed by Western scholars in a colonial or postcolonial context, and </a:t>
            </a:r>
          </a:p>
          <a:p>
            <a:pPr marL="571500" indent="-571500">
              <a:buAutoNum type="romanLcParenBoth"/>
            </a:pPr>
            <a:endParaRPr lang="en-GB" sz="3200" dirty="0"/>
          </a:p>
          <a:p>
            <a:pPr marL="571500" indent="-571500">
              <a:buAutoNum type="romanLcParenBoth"/>
            </a:pPr>
            <a:r>
              <a:rPr lang="en-GB" sz="3200" dirty="0"/>
              <a:t>we continue use them today in Western universities?</a:t>
            </a:r>
          </a:p>
        </p:txBody>
      </p:sp>
    </p:spTree>
    <p:extLst>
      <p:ext uri="{BB962C8B-B14F-4D97-AF65-F5344CB8AC3E}">
        <p14:creationId xmlns:p14="http://schemas.microsoft.com/office/powerpoint/2010/main" val="109555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058C-CF92-4AAE-AFF0-BCD4DC95AEE2}"/>
              </a:ext>
            </a:extLst>
          </p:cNvPr>
          <p:cNvSpPr>
            <a:spLocks noGrp="1"/>
          </p:cNvSpPr>
          <p:nvPr>
            <p:ph type="title"/>
          </p:nvPr>
        </p:nvSpPr>
        <p:spPr/>
        <p:txBody>
          <a:bodyPr/>
          <a:lstStyle/>
          <a:p>
            <a:r>
              <a:rPr lang="en-GB" dirty="0"/>
              <a:t>Ways forward: questions to consider before carrying out research</a:t>
            </a:r>
          </a:p>
        </p:txBody>
      </p:sp>
      <p:sp>
        <p:nvSpPr>
          <p:cNvPr id="3" name="Content Placeholder 2">
            <a:extLst>
              <a:ext uri="{FF2B5EF4-FFF2-40B4-BE49-F238E27FC236}">
                <a16:creationId xmlns:a16="http://schemas.microsoft.com/office/drawing/2014/main" id="{1C71D465-C9AD-43DB-86E8-2A184B0273F0}"/>
              </a:ext>
            </a:extLst>
          </p:cNvPr>
          <p:cNvSpPr>
            <a:spLocks noGrp="1"/>
          </p:cNvSpPr>
          <p:nvPr>
            <p:ph idx="1"/>
          </p:nvPr>
        </p:nvSpPr>
        <p:spPr>
          <a:xfrm>
            <a:off x="3487324" y="986309"/>
            <a:ext cx="7858908" cy="5231892"/>
          </a:xfrm>
        </p:spPr>
        <p:txBody>
          <a:bodyPr>
            <a:normAutofit lnSpcReduction="10000"/>
          </a:bodyPr>
          <a:lstStyle/>
          <a:p>
            <a:pPr lvl="1"/>
            <a:r>
              <a:rPr lang="en-GB" sz="3600" dirty="0"/>
              <a:t>What research do we want done?</a:t>
            </a:r>
          </a:p>
          <a:p>
            <a:pPr lvl="1"/>
            <a:r>
              <a:rPr lang="en-GB" sz="3600" dirty="0"/>
              <a:t>Whom is it for?	</a:t>
            </a:r>
          </a:p>
          <a:p>
            <a:pPr lvl="1"/>
            <a:r>
              <a:rPr lang="en-GB" sz="3600" dirty="0"/>
              <a:t>What difference will it make?</a:t>
            </a:r>
          </a:p>
          <a:p>
            <a:pPr lvl="1"/>
            <a:r>
              <a:rPr lang="en-GB" sz="3600" dirty="0"/>
              <a:t>Who will carry it out?</a:t>
            </a:r>
          </a:p>
          <a:p>
            <a:pPr lvl="1"/>
            <a:r>
              <a:rPr lang="en-GB" sz="3600" dirty="0"/>
              <a:t>How do we want the research done?</a:t>
            </a:r>
          </a:p>
          <a:p>
            <a:pPr lvl="1"/>
            <a:r>
              <a:rPr lang="en-GB" sz="3600" dirty="0"/>
              <a:t>How will we know it is worthwhile?</a:t>
            </a:r>
          </a:p>
          <a:p>
            <a:pPr lvl="1"/>
            <a:r>
              <a:rPr lang="en-GB" sz="3600" dirty="0"/>
              <a:t>Who will own the research?</a:t>
            </a:r>
          </a:p>
          <a:p>
            <a:pPr lvl="1"/>
            <a:r>
              <a:rPr lang="en-GB" sz="3600" dirty="0"/>
              <a:t>Who will benefit?</a:t>
            </a:r>
          </a:p>
          <a:p>
            <a:pPr lvl="1"/>
            <a:r>
              <a:rPr lang="en-GB" sz="3600" dirty="0"/>
              <a:t>Who will have access to the data? </a:t>
            </a:r>
          </a:p>
          <a:p>
            <a:pPr lvl="1"/>
            <a:r>
              <a:rPr lang="en-GB" sz="3600" dirty="0"/>
              <a:t>How will the findings be used?</a:t>
            </a:r>
          </a:p>
          <a:p>
            <a:pPr lvl="1"/>
            <a:endParaRPr lang="en-GB" dirty="0"/>
          </a:p>
        </p:txBody>
      </p:sp>
    </p:spTree>
    <p:extLst>
      <p:ext uri="{BB962C8B-B14F-4D97-AF65-F5344CB8AC3E}">
        <p14:creationId xmlns:p14="http://schemas.microsoft.com/office/powerpoint/2010/main" val="340309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1ECD929-98FF-4E8A-B3B9-BE98BE77C0F8}"/>
              </a:ext>
            </a:extLst>
          </p:cNvPr>
          <p:cNvPicPr>
            <a:picLocks noChangeAspect="1"/>
          </p:cNvPicPr>
          <p:nvPr/>
        </p:nvPicPr>
        <p:blipFill rotWithShape="1">
          <a:blip r:embed="rId4"/>
          <a:srcRect l="4105" t="13193" r="41895" b="13965"/>
          <a:stretch/>
        </p:blipFill>
        <p:spPr>
          <a:xfrm>
            <a:off x="4331369" y="837399"/>
            <a:ext cx="6583680" cy="4995512"/>
          </a:xfrm>
          <a:prstGeom prst="rect">
            <a:avLst/>
          </a:prstGeom>
        </p:spPr>
      </p:pic>
      <p:sp>
        <p:nvSpPr>
          <p:cNvPr id="3" name="Rectangle 2">
            <a:extLst>
              <a:ext uri="{FF2B5EF4-FFF2-40B4-BE49-F238E27FC236}">
                <a16:creationId xmlns:a16="http://schemas.microsoft.com/office/drawing/2014/main" id="{0A251F3C-9C57-433A-BB29-8684022AC46B}"/>
              </a:ext>
            </a:extLst>
          </p:cNvPr>
          <p:cNvSpPr/>
          <p:nvPr/>
        </p:nvSpPr>
        <p:spPr>
          <a:xfrm>
            <a:off x="669170" y="1336103"/>
            <a:ext cx="3186202" cy="3693319"/>
          </a:xfrm>
          <a:prstGeom prst="rect">
            <a:avLst/>
          </a:prstGeom>
        </p:spPr>
        <p:txBody>
          <a:bodyPr wrap="square">
            <a:spAutoFit/>
          </a:bodyPr>
          <a:lstStyle/>
          <a:p>
            <a:pPr lvl="0" defTabSz="914400">
              <a:defRPr/>
            </a:pPr>
            <a:r>
              <a:rPr lang="en-GB" dirty="0"/>
              <a:t>Between 2019 and 2021 </a:t>
            </a:r>
            <a:r>
              <a:rPr lang="en-GB" dirty="0">
                <a:hlinkClick r:id="rId5"/>
              </a:rPr>
              <a:t>People’s Palace Projects </a:t>
            </a:r>
            <a:r>
              <a:rPr lang="en-GB" dirty="0"/>
              <a:t> - a research centre for social justice at Queen Mary’s University - has hosted a programme of events on Indigenous engagement in research partnerships and knowledge mobilisation, on behalf of the Arts and Humanities Research Council (AHRC) and the Economic and Social Research Council (ESRC)</a:t>
            </a:r>
          </a:p>
        </p:txBody>
      </p:sp>
    </p:spTree>
    <p:extLst>
      <p:ext uri="{BB962C8B-B14F-4D97-AF65-F5344CB8AC3E}">
        <p14:creationId xmlns:p14="http://schemas.microsoft.com/office/powerpoint/2010/main" val="29303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B4AD-317D-4F8F-BD66-6C8EDF5CABC6}"/>
              </a:ext>
            </a:extLst>
          </p:cNvPr>
          <p:cNvSpPr>
            <a:spLocks noGrp="1"/>
          </p:cNvSpPr>
          <p:nvPr>
            <p:ph type="title"/>
          </p:nvPr>
        </p:nvSpPr>
        <p:spPr/>
        <p:txBody>
          <a:bodyPr/>
          <a:lstStyle/>
          <a:p>
            <a:r>
              <a:rPr lang="en-GB" dirty="0"/>
              <a:t>The quantitative/</a:t>
            </a:r>
            <a:br>
              <a:rPr lang="en-GB" dirty="0"/>
            </a:br>
            <a:r>
              <a:rPr lang="en-GB" dirty="0"/>
              <a:t>qualitative divide</a:t>
            </a:r>
          </a:p>
        </p:txBody>
      </p:sp>
      <p:sp>
        <p:nvSpPr>
          <p:cNvPr id="3" name="Content Placeholder 2">
            <a:extLst>
              <a:ext uri="{FF2B5EF4-FFF2-40B4-BE49-F238E27FC236}">
                <a16:creationId xmlns:a16="http://schemas.microsoft.com/office/drawing/2014/main" id="{DB0DC3AB-7BA5-4ABE-B1B9-97B262585520}"/>
              </a:ext>
            </a:extLst>
          </p:cNvPr>
          <p:cNvSpPr>
            <a:spLocks noGrp="1"/>
          </p:cNvSpPr>
          <p:nvPr>
            <p:ph idx="1"/>
          </p:nvPr>
        </p:nvSpPr>
        <p:spPr>
          <a:xfrm>
            <a:off x="3830080" y="981673"/>
            <a:ext cx="7315200" cy="5120640"/>
          </a:xfrm>
        </p:spPr>
        <p:txBody>
          <a:bodyPr>
            <a:normAutofit/>
          </a:bodyPr>
          <a:lstStyle/>
          <a:p>
            <a:r>
              <a:rPr lang="en-GB" dirty="0"/>
              <a:t>Quantitative research seen as ‘objective’ this more valid and reliable</a:t>
            </a:r>
          </a:p>
          <a:p>
            <a:pPr lvl="1"/>
            <a:r>
              <a:rPr lang="en-GB" dirty="0"/>
              <a:t>Aligned to positivist approaches to scientific research</a:t>
            </a:r>
          </a:p>
          <a:p>
            <a:pPr lvl="1"/>
            <a:r>
              <a:rPr lang="en-GB" dirty="0"/>
              <a:t>Predicated on objectivity and value-free research</a:t>
            </a:r>
          </a:p>
          <a:p>
            <a:r>
              <a:rPr lang="en-GB" dirty="0"/>
              <a:t>Reflexivity and subjectivity assigned to qualitative approaches to research</a:t>
            </a:r>
          </a:p>
          <a:p>
            <a:pPr lvl="1"/>
            <a:r>
              <a:rPr lang="en-GB" dirty="0"/>
              <a:t>More readily considers issues of standpoint and researcher bias</a:t>
            </a:r>
          </a:p>
          <a:p>
            <a:pPr lvl="1"/>
            <a:r>
              <a:rPr lang="en-GB" dirty="0"/>
              <a:t>Usually entails more stringent ethical considerations due to greater ‘proximity’ to research participants</a:t>
            </a:r>
          </a:p>
          <a:p>
            <a:r>
              <a:rPr lang="en-GB" dirty="0"/>
              <a:t>Historically, quantitative research has been seen as more ‘credible’ usually due to larger sample sizes, more representative data and the use of statistical methods and ‘hard’ data</a:t>
            </a:r>
          </a:p>
          <a:p>
            <a:r>
              <a:rPr lang="en-GB" dirty="0"/>
              <a:t>Decolonising methodology means having a more critical under-</a:t>
            </a:r>
            <a:br>
              <a:rPr lang="en-GB" dirty="0"/>
            </a:br>
            <a:r>
              <a:rPr lang="en-GB" dirty="0"/>
              <a:t>standing of the underlying philosophical assumptions, motivations and values which inform research (Smith, 2012, p. 606). </a:t>
            </a:r>
          </a:p>
          <a:p>
            <a:endParaRPr lang="en-GB" dirty="0"/>
          </a:p>
        </p:txBody>
      </p:sp>
    </p:spTree>
    <p:extLst>
      <p:ext uri="{BB962C8B-B14F-4D97-AF65-F5344CB8AC3E}">
        <p14:creationId xmlns:p14="http://schemas.microsoft.com/office/powerpoint/2010/main" val="1360630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AB2E-E3C2-44B1-9D40-873B3124423E}"/>
              </a:ext>
            </a:extLst>
          </p:cNvPr>
          <p:cNvSpPr>
            <a:spLocks noGrp="1"/>
          </p:cNvSpPr>
          <p:nvPr>
            <p:ph type="title"/>
          </p:nvPr>
        </p:nvSpPr>
        <p:spPr/>
        <p:txBody>
          <a:bodyPr/>
          <a:lstStyle/>
          <a:p>
            <a:r>
              <a:rPr lang="en-GB" dirty="0"/>
              <a:t>Critical reflexivity in qualitative research</a:t>
            </a:r>
          </a:p>
        </p:txBody>
      </p:sp>
      <p:sp>
        <p:nvSpPr>
          <p:cNvPr id="3" name="Content Placeholder 2">
            <a:extLst>
              <a:ext uri="{FF2B5EF4-FFF2-40B4-BE49-F238E27FC236}">
                <a16:creationId xmlns:a16="http://schemas.microsoft.com/office/drawing/2014/main" id="{C1765B3D-6940-4D93-A5B4-9520D3DAF859}"/>
              </a:ext>
            </a:extLst>
          </p:cNvPr>
          <p:cNvSpPr>
            <a:spLocks noGrp="1"/>
          </p:cNvSpPr>
          <p:nvPr>
            <p:ph idx="1"/>
          </p:nvPr>
        </p:nvSpPr>
        <p:spPr>
          <a:xfrm>
            <a:off x="3824055" y="584326"/>
            <a:ext cx="6514953" cy="2564892"/>
          </a:xfrm>
        </p:spPr>
        <p:txBody>
          <a:bodyPr/>
          <a:lstStyle/>
          <a:p>
            <a:pPr marL="0" indent="0">
              <a:buNone/>
            </a:pPr>
            <a:r>
              <a:rPr lang="en-GB" dirty="0" err="1"/>
              <a:t>Thambinathan</a:t>
            </a:r>
            <a:r>
              <a:rPr lang="en-GB" dirty="0"/>
              <a:t> and Kinsella (2021): </a:t>
            </a:r>
          </a:p>
          <a:p>
            <a:pPr marL="514350" indent="-514350">
              <a:buAutoNum type="arabicParenBoth"/>
            </a:pPr>
            <a:r>
              <a:rPr lang="en-GB" dirty="0"/>
              <a:t>exercising </a:t>
            </a:r>
            <a:r>
              <a:rPr lang="en-GB" b="1" dirty="0"/>
              <a:t>critical reflexivity</a:t>
            </a:r>
          </a:p>
          <a:p>
            <a:pPr marL="514350" indent="-514350">
              <a:buAutoNum type="arabicParenBoth"/>
            </a:pPr>
            <a:r>
              <a:rPr lang="en-GB" b="1" dirty="0"/>
              <a:t>reciprocity</a:t>
            </a:r>
            <a:r>
              <a:rPr lang="en-GB" dirty="0"/>
              <a:t> and </a:t>
            </a:r>
            <a:r>
              <a:rPr lang="en-GB" b="1" dirty="0"/>
              <a:t>respect for self-determination</a:t>
            </a:r>
          </a:p>
          <a:p>
            <a:pPr marL="514350" indent="-514350">
              <a:buAutoNum type="arabicParenBoth"/>
            </a:pPr>
            <a:r>
              <a:rPr lang="en-GB" dirty="0"/>
              <a:t>embracing </a:t>
            </a:r>
            <a:r>
              <a:rPr lang="en-GB" b="1" dirty="0"/>
              <a:t>“Other(ed)” ways of knowing</a:t>
            </a:r>
          </a:p>
          <a:p>
            <a:pPr marL="514350" indent="-514350">
              <a:buAutoNum type="arabicParenBoth"/>
            </a:pPr>
            <a:r>
              <a:rPr lang="en-GB" dirty="0"/>
              <a:t>embodying a </a:t>
            </a:r>
            <a:r>
              <a:rPr lang="en-GB" b="1" dirty="0"/>
              <a:t>transformative praxis</a:t>
            </a:r>
          </a:p>
        </p:txBody>
      </p:sp>
      <p:pic>
        <p:nvPicPr>
          <p:cNvPr id="6" name="Picture 5">
            <a:extLst>
              <a:ext uri="{FF2B5EF4-FFF2-40B4-BE49-F238E27FC236}">
                <a16:creationId xmlns:a16="http://schemas.microsoft.com/office/drawing/2014/main" id="{CB8BE115-8975-408F-BE1B-D6B2FB4CFB1B}"/>
              </a:ext>
            </a:extLst>
          </p:cNvPr>
          <p:cNvPicPr>
            <a:picLocks noChangeAspect="1"/>
          </p:cNvPicPr>
          <p:nvPr/>
        </p:nvPicPr>
        <p:blipFill rotWithShape="1">
          <a:blip r:embed="rId3"/>
          <a:srcRect l="10086" t="29425" r="41579" b="8538"/>
          <a:stretch/>
        </p:blipFill>
        <p:spPr>
          <a:xfrm>
            <a:off x="3640022" y="3062422"/>
            <a:ext cx="4274001" cy="3085642"/>
          </a:xfrm>
          <a:prstGeom prst="rect">
            <a:avLst/>
          </a:prstGeom>
        </p:spPr>
      </p:pic>
      <p:sp>
        <p:nvSpPr>
          <p:cNvPr id="7" name="Content Placeholder 2">
            <a:extLst>
              <a:ext uri="{FF2B5EF4-FFF2-40B4-BE49-F238E27FC236}">
                <a16:creationId xmlns:a16="http://schemas.microsoft.com/office/drawing/2014/main" id="{CA177EA9-4255-4867-B018-07F7AE29AB2D}"/>
              </a:ext>
            </a:extLst>
          </p:cNvPr>
          <p:cNvSpPr txBox="1">
            <a:spLocks/>
          </p:cNvSpPr>
          <p:nvPr/>
        </p:nvSpPr>
        <p:spPr>
          <a:xfrm>
            <a:off x="8009715" y="3366195"/>
            <a:ext cx="3285582" cy="256489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GB" dirty="0"/>
              <a:t>Critical reflexivity framework</a:t>
            </a:r>
          </a:p>
          <a:p>
            <a:pPr marL="0" indent="0">
              <a:buNone/>
            </a:pPr>
            <a:r>
              <a:rPr lang="en-GB" dirty="0"/>
              <a:t> (Gilbert and </a:t>
            </a:r>
            <a:r>
              <a:rPr lang="en-GB" dirty="0" err="1"/>
              <a:t>Sliep</a:t>
            </a:r>
            <a:r>
              <a:rPr lang="en-GB" dirty="0"/>
              <a:t> 2009; </a:t>
            </a:r>
            <a:r>
              <a:rPr lang="en-GB" dirty="0" err="1"/>
              <a:t>Sliep</a:t>
            </a:r>
            <a:r>
              <a:rPr lang="en-GB" dirty="0"/>
              <a:t> 2016; </a:t>
            </a:r>
            <a:r>
              <a:rPr lang="en-GB" dirty="0" err="1"/>
              <a:t>Sliep</a:t>
            </a:r>
            <a:r>
              <a:rPr lang="en-GB" dirty="0"/>
              <a:t> and Norton 2016)</a:t>
            </a:r>
          </a:p>
          <a:p>
            <a:pPr marL="0" indent="0">
              <a:buFont typeface="Wingdings 2" pitchFamily="18" charset="2"/>
              <a:buNone/>
            </a:pPr>
            <a:endParaRPr lang="en-GB" b="1" dirty="0"/>
          </a:p>
        </p:txBody>
      </p:sp>
    </p:spTree>
    <p:extLst>
      <p:ext uri="{BB962C8B-B14F-4D97-AF65-F5344CB8AC3E}">
        <p14:creationId xmlns:p14="http://schemas.microsoft.com/office/powerpoint/2010/main" val="288090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8AB6-AEC8-4E9C-8267-B6B431964FDA}"/>
              </a:ext>
            </a:extLst>
          </p:cNvPr>
          <p:cNvSpPr>
            <a:spLocks noGrp="1"/>
          </p:cNvSpPr>
          <p:nvPr>
            <p:ph type="title"/>
          </p:nvPr>
        </p:nvSpPr>
        <p:spPr>
          <a:xfrm>
            <a:off x="391142" y="1128408"/>
            <a:ext cx="2947482" cy="4601183"/>
          </a:xfrm>
        </p:spPr>
        <p:txBody>
          <a:bodyPr/>
          <a:lstStyle/>
          <a:p>
            <a:r>
              <a:rPr lang="en-GB" dirty="0"/>
              <a:t>Workshop topics</a:t>
            </a:r>
          </a:p>
        </p:txBody>
      </p:sp>
      <p:sp>
        <p:nvSpPr>
          <p:cNvPr id="3" name="Content Placeholder 2">
            <a:extLst>
              <a:ext uri="{FF2B5EF4-FFF2-40B4-BE49-F238E27FC236}">
                <a16:creationId xmlns:a16="http://schemas.microsoft.com/office/drawing/2014/main" id="{4B33F3D7-FC40-4D21-962E-C07918ED19E3}"/>
              </a:ext>
            </a:extLst>
          </p:cNvPr>
          <p:cNvSpPr>
            <a:spLocks noGrp="1"/>
          </p:cNvSpPr>
          <p:nvPr>
            <p:ph idx="1"/>
          </p:nvPr>
        </p:nvSpPr>
        <p:spPr>
          <a:xfrm>
            <a:off x="3669030" y="1128408"/>
            <a:ext cx="7989570" cy="5120640"/>
          </a:xfrm>
        </p:spPr>
        <p:txBody>
          <a:bodyPr>
            <a:normAutofit/>
          </a:bodyPr>
          <a:lstStyle/>
          <a:p>
            <a:pPr>
              <a:buFont typeface="Wingdings" panose="05000000000000000000" pitchFamily="2" charset="2"/>
              <a:buChar char="Ø"/>
            </a:pPr>
            <a:r>
              <a:rPr lang="en-GB" sz="2400" dirty="0"/>
              <a:t>Colonial histories of approaches to research</a:t>
            </a:r>
          </a:p>
          <a:p>
            <a:pPr>
              <a:buFont typeface="Wingdings" panose="05000000000000000000" pitchFamily="2" charset="2"/>
              <a:buChar char="Ø"/>
            </a:pPr>
            <a:r>
              <a:rPr lang="en-GB" sz="2400" dirty="0"/>
              <a:t>Decolonising research methods</a:t>
            </a:r>
          </a:p>
          <a:p>
            <a:pPr>
              <a:buFont typeface="Wingdings" panose="05000000000000000000" pitchFamily="2" charset="2"/>
              <a:buChar char="Ø"/>
            </a:pPr>
            <a:r>
              <a:rPr lang="en-GB" sz="2400" dirty="0"/>
              <a:t>Deconstructing the quantitative/qualitative divide</a:t>
            </a:r>
          </a:p>
          <a:p>
            <a:pPr>
              <a:buFont typeface="Wingdings" panose="05000000000000000000" pitchFamily="2" charset="2"/>
              <a:buChar char="Ø"/>
            </a:pPr>
            <a:r>
              <a:rPr lang="en-GB" sz="2400" dirty="0"/>
              <a:t>Southern and Decolonial Criminology</a:t>
            </a:r>
          </a:p>
          <a:p>
            <a:pPr>
              <a:buFont typeface="Wingdings" panose="05000000000000000000" pitchFamily="2" charset="2"/>
              <a:buChar char="Ø"/>
            </a:pPr>
            <a:r>
              <a:rPr lang="en-GB" sz="2400" dirty="0"/>
              <a:t>Critical reflexivity in qualitative research</a:t>
            </a:r>
          </a:p>
          <a:p>
            <a:pPr>
              <a:buFont typeface="Wingdings" panose="05000000000000000000" pitchFamily="2" charset="2"/>
              <a:buChar char="Ø"/>
            </a:pPr>
            <a:r>
              <a:rPr lang="en-GB" sz="2400" dirty="0"/>
              <a:t>Data colonialism</a:t>
            </a:r>
          </a:p>
          <a:p>
            <a:pPr>
              <a:buFont typeface="Wingdings" panose="05000000000000000000" pitchFamily="2" charset="2"/>
              <a:buChar char="Ø"/>
            </a:pPr>
            <a:r>
              <a:rPr lang="en-GB" sz="2400" dirty="0"/>
              <a:t>Indigenous research</a:t>
            </a:r>
          </a:p>
          <a:p>
            <a:pPr>
              <a:buFont typeface="Wingdings" panose="05000000000000000000" pitchFamily="2" charset="2"/>
              <a:buChar char="Ø"/>
            </a:pPr>
            <a:r>
              <a:rPr lang="en-GB" sz="2400" dirty="0"/>
              <a:t>Decolonising quantitative methods: spotlight on survey research</a:t>
            </a:r>
          </a:p>
          <a:p>
            <a:pPr>
              <a:buFont typeface="Wingdings" panose="05000000000000000000" pitchFamily="2" charset="2"/>
              <a:buChar char="Ø"/>
            </a:pPr>
            <a:r>
              <a:rPr lang="en-GB" sz="2400" dirty="0"/>
              <a:t>‘</a:t>
            </a:r>
            <a:r>
              <a:rPr lang="en-GB" sz="2400" dirty="0" err="1"/>
              <a:t>QuantCrit</a:t>
            </a:r>
            <a:r>
              <a:rPr lang="en-GB" sz="2400" dirty="0"/>
              <a:t>’</a:t>
            </a:r>
          </a:p>
          <a:p>
            <a:endParaRPr lang="en-GB" sz="2400" dirty="0"/>
          </a:p>
        </p:txBody>
      </p:sp>
    </p:spTree>
    <p:extLst>
      <p:ext uri="{BB962C8B-B14F-4D97-AF65-F5344CB8AC3E}">
        <p14:creationId xmlns:p14="http://schemas.microsoft.com/office/powerpoint/2010/main" val="2785109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F47C-1DE3-4F98-B4FF-97795DE041FE}"/>
              </a:ext>
            </a:extLst>
          </p:cNvPr>
          <p:cNvSpPr>
            <a:spLocks noGrp="1"/>
          </p:cNvSpPr>
          <p:nvPr>
            <p:ph type="title"/>
          </p:nvPr>
        </p:nvSpPr>
        <p:spPr/>
        <p:txBody>
          <a:bodyPr/>
          <a:lstStyle/>
          <a:p>
            <a:r>
              <a:rPr lang="en-GB" dirty="0"/>
              <a:t>Colonial and decolonial practices in qualitative research</a:t>
            </a:r>
          </a:p>
        </p:txBody>
      </p:sp>
      <p:sp>
        <p:nvSpPr>
          <p:cNvPr id="3" name="Content Placeholder 2">
            <a:extLst>
              <a:ext uri="{FF2B5EF4-FFF2-40B4-BE49-F238E27FC236}">
                <a16:creationId xmlns:a16="http://schemas.microsoft.com/office/drawing/2014/main" id="{B1AD0562-1CC4-45F7-9CDF-7FF113E1A483}"/>
              </a:ext>
            </a:extLst>
          </p:cNvPr>
          <p:cNvSpPr>
            <a:spLocks noGrp="1"/>
          </p:cNvSpPr>
          <p:nvPr>
            <p:ph idx="1"/>
          </p:nvPr>
        </p:nvSpPr>
        <p:spPr>
          <a:xfrm>
            <a:off x="3795694" y="1231970"/>
            <a:ext cx="7387311" cy="5120640"/>
          </a:xfrm>
        </p:spPr>
        <p:txBody>
          <a:bodyPr>
            <a:normAutofit fontScale="92500" lnSpcReduction="10000"/>
          </a:bodyPr>
          <a:lstStyle/>
          <a:p>
            <a:r>
              <a:rPr lang="en-GB" dirty="0"/>
              <a:t>History of exploitative research towards indigenous communities, particularly in ethnographic and anthropological approaches</a:t>
            </a:r>
          </a:p>
          <a:p>
            <a:r>
              <a:rPr lang="en-GB" dirty="0"/>
              <a:t>Western researchers have traditionally, in postcolonial as well as colonial contexts, been to seen as ‘owning’ knowledge </a:t>
            </a:r>
          </a:p>
          <a:p>
            <a:r>
              <a:rPr lang="en-GB" dirty="0"/>
              <a:t>When there is a clear power relation between who is researching and who is ‘being researched’, the exchange is one-sided.</a:t>
            </a:r>
          </a:p>
          <a:p>
            <a:pPr lvl="1"/>
            <a:r>
              <a:rPr lang="en-GB" dirty="0"/>
              <a:t>Researching those in need of help may be predicated on the assumption that the researcher will provide assistance. Or, it can be seen as exploitative. This raises ethical questions around duty of care towards research participants</a:t>
            </a:r>
          </a:p>
          <a:p>
            <a:r>
              <a:rPr lang="en-GB" dirty="0"/>
              <a:t>Are we discoverers of knowledge? Interpreters? Or learners? Should we be asking questions and listening, more so than seeking to find answers?</a:t>
            </a:r>
          </a:p>
          <a:p>
            <a:r>
              <a:rPr lang="en-GB" dirty="0"/>
              <a:t>How does the academic framework prioritise research outcomes in relations to findings and impact, rather than outcomes for the communities being researched? </a:t>
            </a:r>
          </a:p>
          <a:p>
            <a:r>
              <a:rPr lang="en-GB" dirty="0"/>
              <a:t>Relational approaches to qualitative research advocate co-productive research with and for indigenous / marginalised communities</a:t>
            </a:r>
          </a:p>
          <a:p>
            <a:endParaRPr lang="en-GB" dirty="0"/>
          </a:p>
          <a:p>
            <a:endParaRPr lang="en-GB" dirty="0"/>
          </a:p>
        </p:txBody>
      </p:sp>
    </p:spTree>
    <p:extLst>
      <p:ext uri="{BB962C8B-B14F-4D97-AF65-F5344CB8AC3E}">
        <p14:creationId xmlns:p14="http://schemas.microsoft.com/office/powerpoint/2010/main" val="222059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567C-99A8-4C52-8521-D39C7D428B4A}"/>
              </a:ext>
            </a:extLst>
          </p:cNvPr>
          <p:cNvSpPr>
            <a:spLocks noGrp="1"/>
          </p:cNvSpPr>
          <p:nvPr>
            <p:ph type="title"/>
          </p:nvPr>
        </p:nvSpPr>
        <p:spPr>
          <a:xfrm>
            <a:off x="327347" y="1128408"/>
            <a:ext cx="2830523" cy="4601183"/>
          </a:xfrm>
        </p:spPr>
        <p:txBody>
          <a:bodyPr>
            <a:normAutofit/>
          </a:bodyPr>
          <a:lstStyle/>
          <a:p>
            <a:r>
              <a:rPr lang="en-GB" sz="3200" dirty="0"/>
              <a:t>Reflexive vs non-reflexive and local/indigenous vs colonial approaches to research methods </a:t>
            </a:r>
          </a:p>
        </p:txBody>
      </p:sp>
      <p:pic>
        <p:nvPicPr>
          <p:cNvPr id="5" name="Picture 4">
            <a:extLst>
              <a:ext uri="{FF2B5EF4-FFF2-40B4-BE49-F238E27FC236}">
                <a16:creationId xmlns:a16="http://schemas.microsoft.com/office/drawing/2014/main" id="{001F0254-24DB-4E58-9449-9C0F16634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662" y="312385"/>
            <a:ext cx="5897384" cy="5796746"/>
          </a:xfrm>
          <a:prstGeom prst="rect">
            <a:avLst/>
          </a:prstGeom>
        </p:spPr>
      </p:pic>
    </p:spTree>
    <p:extLst>
      <p:ext uri="{BB962C8B-B14F-4D97-AF65-F5344CB8AC3E}">
        <p14:creationId xmlns:p14="http://schemas.microsoft.com/office/powerpoint/2010/main" val="3079671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7B75-4719-4AC3-A58D-55D1B0B48313}"/>
              </a:ext>
            </a:extLst>
          </p:cNvPr>
          <p:cNvSpPr>
            <a:spLocks noGrp="1"/>
          </p:cNvSpPr>
          <p:nvPr>
            <p:ph type="title"/>
          </p:nvPr>
        </p:nvSpPr>
        <p:spPr/>
        <p:txBody>
          <a:bodyPr>
            <a:normAutofit fontScale="90000"/>
          </a:bodyPr>
          <a:lstStyle/>
          <a:p>
            <a:r>
              <a:rPr lang="en-GB" dirty="0"/>
              <a:t>Case study: decolonial approaches to doctoral research on IPV amongst Aboriginal Australian women (Emma Buxton-</a:t>
            </a:r>
            <a:r>
              <a:rPr lang="en-GB" dirty="0" err="1"/>
              <a:t>Namisnyx</a:t>
            </a:r>
            <a:r>
              <a:rPr lang="en-GB" dirty="0"/>
              <a:t>)</a:t>
            </a:r>
          </a:p>
        </p:txBody>
      </p:sp>
      <p:sp>
        <p:nvSpPr>
          <p:cNvPr id="3" name="Content Placeholder 2">
            <a:extLst>
              <a:ext uri="{FF2B5EF4-FFF2-40B4-BE49-F238E27FC236}">
                <a16:creationId xmlns:a16="http://schemas.microsoft.com/office/drawing/2014/main" id="{CD2B733D-B355-4F55-8ABF-7D0964A9B5F4}"/>
              </a:ext>
            </a:extLst>
          </p:cNvPr>
          <p:cNvSpPr>
            <a:spLocks noGrp="1"/>
          </p:cNvSpPr>
          <p:nvPr>
            <p:ph idx="1"/>
          </p:nvPr>
        </p:nvSpPr>
        <p:spPr>
          <a:xfrm>
            <a:off x="3657513" y="1018112"/>
            <a:ext cx="7560732" cy="5120640"/>
          </a:xfrm>
        </p:spPr>
        <p:txBody>
          <a:bodyPr>
            <a:normAutofit lnSpcReduction="10000"/>
          </a:bodyPr>
          <a:lstStyle/>
          <a:p>
            <a:r>
              <a:rPr lang="en-GB" sz="2400" dirty="0"/>
              <a:t>Critically examines, from a post-colonial perspective, the relationship between the State and inter-personal violence</a:t>
            </a:r>
          </a:p>
          <a:p>
            <a:r>
              <a:rPr lang="en-GB" sz="2400" dirty="0"/>
              <a:t>Argues that gender violence analysts under-theorise the relationship between State power and crime</a:t>
            </a:r>
          </a:p>
          <a:p>
            <a:r>
              <a:rPr lang="en-GB" sz="2400" dirty="0"/>
              <a:t>Importance of analysing intersectionally – how does gender, race and colonialism impact on Aboriginal women’s experiences? Without using the White population as a comparison point</a:t>
            </a:r>
          </a:p>
          <a:p>
            <a:r>
              <a:rPr lang="en-GB" sz="2400" dirty="0"/>
              <a:t>Engages in scoping work with community elders and community service providers to discuss the research design and communication plan, and understand how to centre Indigenous narratives</a:t>
            </a:r>
          </a:p>
          <a:p>
            <a:r>
              <a:rPr lang="en-GB" sz="2400" dirty="0"/>
              <a:t>Giving research findings back to the participants for them to use in political advocacy to promote their own rights</a:t>
            </a:r>
          </a:p>
          <a:p>
            <a:endParaRPr lang="en-GB" dirty="0"/>
          </a:p>
        </p:txBody>
      </p:sp>
    </p:spTree>
    <p:extLst>
      <p:ext uri="{BB962C8B-B14F-4D97-AF65-F5344CB8AC3E}">
        <p14:creationId xmlns:p14="http://schemas.microsoft.com/office/powerpoint/2010/main" val="4234850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AF0B-3EDE-4F16-9BDA-38EA0F4B7B1B}"/>
              </a:ext>
            </a:extLst>
          </p:cNvPr>
          <p:cNvSpPr>
            <a:spLocks noGrp="1"/>
          </p:cNvSpPr>
          <p:nvPr>
            <p:ph type="title"/>
          </p:nvPr>
        </p:nvSpPr>
        <p:spPr/>
        <p:txBody>
          <a:bodyPr/>
          <a:lstStyle/>
          <a:p>
            <a:r>
              <a:rPr lang="en-GB" dirty="0"/>
              <a:t>In quantitative research</a:t>
            </a:r>
          </a:p>
        </p:txBody>
      </p:sp>
      <p:sp>
        <p:nvSpPr>
          <p:cNvPr id="3" name="Content Placeholder 2">
            <a:extLst>
              <a:ext uri="{FF2B5EF4-FFF2-40B4-BE49-F238E27FC236}">
                <a16:creationId xmlns:a16="http://schemas.microsoft.com/office/drawing/2014/main" id="{9FB63783-673A-4490-A864-FF5624DD5E2F}"/>
              </a:ext>
            </a:extLst>
          </p:cNvPr>
          <p:cNvSpPr>
            <a:spLocks noGrp="1"/>
          </p:cNvSpPr>
          <p:nvPr>
            <p:ph idx="1"/>
          </p:nvPr>
        </p:nvSpPr>
        <p:spPr/>
        <p:txBody>
          <a:bodyPr>
            <a:normAutofit/>
          </a:bodyPr>
          <a:lstStyle/>
          <a:p>
            <a:r>
              <a:rPr lang="en-GB" dirty="0"/>
              <a:t>Social survey research often reduces diverse identities, experiences and complex views into pre-defined categories</a:t>
            </a:r>
          </a:p>
          <a:p>
            <a:r>
              <a:rPr lang="en-GB" dirty="0"/>
              <a:t>Precludes meaningful interaction with research participants. Distance only enhanced if using secondary quantitative data (survey data that has already been collected and processed by a research body)</a:t>
            </a:r>
          </a:p>
          <a:p>
            <a:r>
              <a:rPr lang="en-GB" dirty="0"/>
              <a:t>Colonially, was used not just to survey/measure populations but to control and impose new identities on them</a:t>
            </a:r>
          </a:p>
          <a:p>
            <a:r>
              <a:rPr lang="en-GB" dirty="0"/>
              <a:t>Attention to the axiological dimensions (the ethical judgements made during research) of quantitative research entails putting aside foregone conclusions about the validity and reliability of quantitative data and considering other ways that the worth of research might (also) best be judged</a:t>
            </a:r>
          </a:p>
          <a:p>
            <a:r>
              <a:rPr lang="en-GB" dirty="0"/>
              <a:t>How can knowledge be respectfully and meaningfully co-produced with marginalised communities or populations of interest?</a:t>
            </a:r>
          </a:p>
        </p:txBody>
      </p:sp>
    </p:spTree>
    <p:extLst>
      <p:ext uri="{BB962C8B-B14F-4D97-AF65-F5344CB8AC3E}">
        <p14:creationId xmlns:p14="http://schemas.microsoft.com/office/powerpoint/2010/main" val="1279310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9F0A7A-6B66-459F-873E-44D3D0D081F5}"/>
              </a:ext>
            </a:extLst>
          </p:cNvPr>
          <p:cNvSpPr/>
          <p:nvPr/>
        </p:nvSpPr>
        <p:spPr>
          <a:xfrm>
            <a:off x="1246858" y="1151337"/>
            <a:ext cx="9352548" cy="4708981"/>
          </a:xfrm>
          <a:prstGeom prst="rect">
            <a:avLst/>
          </a:prstGeom>
        </p:spPr>
        <p:txBody>
          <a:bodyPr wrap="square">
            <a:spAutoFit/>
          </a:bodyPr>
          <a:lstStyle/>
          <a:p>
            <a:pPr algn="just"/>
            <a:r>
              <a:rPr lang="en-GB" sz="3000" i="1" dirty="0"/>
              <a:t>Standard Australian quantitative practice promulgates Indigenous data as benign numerical summaries presenting a picture that is objectively real. Not so. The ontological frame is a presumption of pejorative Indigenous racial/cultural difference and a norm of Indigenous deficit. Or more simply, our assertion is that the quantitative research questions asked are shaped by the askers’ ontological frame, which extends to the results generated </a:t>
            </a:r>
          </a:p>
          <a:p>
            <a:pPr algn="r"/>
            <a:endParaRPr lang="en-GB" sz="3000" i="1" dirty="0"/>
          </a:p>
          <a:p>
            <a:pPr algn="r"/>
            <a:r>
              <a:rPr lang="en-GB" sz="3000" dirty="0"/>
              <a:t>(Walter and Anderson 2013: 105)</a:t>
            </a:r>
          </a:p>
        </p:txBody>
      </p:sp>
    </p:spTree>
    <p:extLst>
      <p:ext uri="{BB962C8B-B14F-4D97-AF65-F5344CB8AC3E}">
        <p14:creationId xmlns:p14="http://schemas.microsoft.com/office/powerpoint/2010/main" val="1827848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22F35-049F-4C00-B67D-E8C5EB2B9463}"/>
              </a:ext>
            </a:extLst>
          </p:cNvPr>
          <p:cNvSpPr>
            <a:spLocks noGrp="1"/>
          </p:cNvSpPr>
          <p:nvPr>
            <p:ph type="title"/>
          </p:nvPr>
        </p:nvSpPr>
        <p:spPr/>
        <p:txBody>
          <a:bodyPr/>
          <a:lstStyle/>
          <a:p>
            <a:r>
              <a:rPr lang="en-GB" dirty="0"/>
              <a:t>Case study: the criminalisation of the hijra community in India</a:t>
            </a:r>
          </a:p>
        </p:txBody>
      </p:sp>
      <p:sp>
        <p:nvSpPr>
          <p:cNvPr id="3" name="Content Placeholder 2">
            <a:extLst>
              <a:ext uri="{FF2B5EF4-FFF2-40B4-BE49-F238E27FC236}">
                <a16:creationId xmlns:a16="http://schemas.microsoft.com/office/drawing/2014/main" id="{C2276C1E-90A8-4148-B474-EDE4089780DC}"/>
              </a:ext>
            </a:extLst>
          </p:cNvPr>
          <p:cNvSpPr>
            <a:spLocks noGrp="1"/>
          </p:cNvSpPr>
          <p:nvPr>
            <p:ph idx="1"/>
          </p:nvPr>
        </p:nvSpPr>
        <p:spPr/>
        <p:txBody>
          <a:bodyPr>
            <a:normAutofit lnSpcReduction="10000"/>
          </a:bodyPr>
          <a:lstStyle/>
          <a:p>
            <a:r>
              <a:rPr lang="en-GB" dirty="0"/>
              <a:t>In the 1860s and 1870s, colonial police officials in British-ruled northern India drew up “registers of eunuchs,” the British term for </a:t>
            </a:r>
            <a:r>
              <a:rPr lang="en-GB" i="1" dirty="0"/>
              <a:t>Hijra</a:t>
            </a:r>
            <a:r>
              <a:rPr lang="en-GB" dirty="0"/>
              <a:t>s (male bon people with a feminine gender identity and/or transgender women) which present day </a:t>
            </a:r>
            <a:r>
              <a:rPr lang="en-GB" i="1" dirty="0"/>
              <a:t>Hijra</a:t>
            </a:r>
            <a:r>
              <a:rPr lang="en-GB" dirty="0"/>
              <a:t>s find offensive. </a:t>
            </a:r>
          </a:p>
          <a:p>
            <a:r>
              <a:rPr lang="en-GB" dirty="0"/>
              <a:t>These registers recorded an individual’s name, age, place of residence, districts they travel to, age of castration, castrator (if known), and livelihood.</a:t>
            </a:r>
          </a:p>
          <a:p>
            <a:r>
              <a:rPr lang="en-GB" dirty="0"/>
              <a:t>During the nineteenth century, all sorts of economic transactions and categories of people (especially criminalised and marginalised ones) were recorded on registers, as the British sought to understand, classify and control India.</a:t>
            </a:r>
          </a:p>
          <a:p>
            <a:r>
              <a:rPr lang="en-GB" dirty="0"/>
              <a:t>In 1871, the elimination of the </a:t>
            </a:r>
            <a:r>
              <a:rPr lang="en-GB" i="1" dirty="0"/>
              <a:t>Hijra </a:t>
            </a:r>
            <a:r>
              <a:rPr lang="en-GB" dirty="0"/>
              <a:t>community</a:t>
            </a:r>
            <a:r>
              <a:rPr lang="en-GB" i="1" dirty="0"/>
              <a:t> </a:t>
            </a:r>
            <a:r>
              <a:rPr lang="en-GB" dirty="0"/>
              <a:t>was formalised through the 1871 Criminal Tribes Act. Part I designated certain communities as “criminal tribes” while Part II targeted ‘eunuchs’. primarily </a:t>
            </a:r>
            <a:r>
              <a:rPr lang="en-GB" i="1" dirty="0"/>
              <a:t>Hijra</a:t>
            </a:r>
            <a:r>
              <a:rPr lang="en-GB" dirty="0"/>
              <a:t>s</a:t>
            </a:r>
          </a:p>
          <a:p>
            <a:r>
              <a:rPr lang="en-GB" dirty="0"/>
              <a:t>Hijras still exist in present-day India but are still criminalised, for example through anti-begging laws, and often reject inclusion in formal registers or certification of their identity.  </a:t>
            </a:r>
          </a:p>
        </p:txBody>
      </p:sp>
    </p:spTree>
    <p:extLst>
      <p:ext uri="{BB962C8B-B14F-4D97-AF65-F5344CB8AC3E}">
        <p14:creationId xmlns:p14="http://schemas.microsoft.com/office/powerpoint/2010/main" val="619002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A9A6-545C-442C-A0ED-6DB986E97011}"/>
              </a:ext>
            </a:extLst>
          </p:cNvPr>
          <p:cNvSpPr>
            <a:spLocks noGrp="1"/>
          </p:cNvSpPr>
          <p:nvPr>
            <p:ph type="title"/>
          </p:nvPr>
        </p:nvSpPr>
        <p:spPr>
          <a:xfrm>
            <a:off x="252919" y="1123837"/>
            <a:ext cx="2742529" cy="4601183"/>
          </a:xfrm>
        </p:spPr>
        <p:txBody>
          <a:bodyPr/>
          <a:lstStyle/>
          <a:p>
            <a:r>
              <a:rPr lang="en-GB" dirty="0"/>
              <a:t>How to think sensitively and reflexively in survey research</a:t>
            </a:r>
          </a:p>
        </p:txBody>
      </p:sp>
      <p:sp>
        <p:nvSpPr>
          <p:cNvPr id="3" name="Content Placeholder 2">
            <a:extLst>
              <a:ext uri="{FF2B5EF4-FFF2-40B4-BE49-F238E27FC236}">
                <a16:creationId xmlns:a16="http://schemas.microsoft.com/office/drawing/2014/main" id="{4E7E1C57-E9B1-4050-9785-77B264B35015}"/>
              </a:ext>
            </a:extLst>
          </p:cNvPr>
          <p:cNvSpPr>
            <a:spLocks noGrp="1"/>
          </p:cNvSpPr>
          <p:nvPr>
            <p:ph idx="1"/>
          </p:nvPr>
        </p:nvSpPr>
        <p:spPr/>
        <p:txBody>
          <a:bodyPr>
            <a:normAutofit/>
          </a:bodyPr>
          <a:lstStyle/>
          <a:p>
            <a:r>
              <a:rPr lang="en-GB" sz="2100" dirty="0"/>
              <a:t>The ‘messiness’ of data both must be acknowledged. The often non-linear ways in which we choose to measure, recode and input a particular demographic characteristic or social phenomenon in a statistical model will constrain the conclusions we can draw</a:t>
            </a:r>
          </a:p>
          <a:p>
            <a:r>
              <a:rPr lang="en-GB" sz="2100" dirty="0"/>
              <a:t>Individual reflection is important on the impact of the researcher’s own positionality on variable choice, the types of analyses undertaken, and their interpretation is as important in quantitative research</a:t>
            </a:r>
          </a:p>
          <a:p>
            <a:r>
              <a:rPr lang="en-GB" sz="2100" dirty="0"/>
              <a:t>With secondary survey data, information in the technical report on survey methodology and approach as well as variable choice and framing should be critically appraised, not just in relation to validity and comprehensiveness of measures but how well different groups are represented, and the extent to which marginalised/minority groups might be able to self-define</a:t>
            </a:r>
          </a:p>
        </p:txBody>
      </p:sp>
    </p:spTree>
    <p:extLst>
      <p:ext uri="{BB962C8B-B14F-4D97-AF65-F5344CB8AC3E}">
        <p14:creationId xmlns:p14="http://schemas.microsoft.com/office/powerpoint/2010/main" val="2434983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6F35-0AD4-4812-A272-A25489425FE1}"/>
              </a:ext>
            </a:extLst>
          </p:cNvPr>
          <p:cNvSpPr>
            <a:spLocks noGrp="1"/>
          </p:cNvSpPr>
          <p:nvPr>
            <p:ph type="title"/>
          </p:nvPr>
        </p:nvSpPr>
        <p:spPr/>
        <p:txBody>
          <a:bodyPr/>
          <a:lstStyle/>
          <a:p>
            <a:r>
              <a:rPr lang="en-GB" sz="3200" dirty="0"/>
              <a:t>How can statistical research be accessible and emancipatory</a:t>
            </a:r>
            <a:r>
              <a:rPr lang="en-GB" dirty="0"/>
              <a:t>?</a:t>
            </a:r>
          </a:p>
        </p:txBody>
      </p:sp>
      <p:pic>
        <p:nvPicPr>
          <p:cNvPr id="5" name="Picture 4">
            <a:extLst>
              <a:ext uri="{FF2B5EF4-FFF2-40B4-BE49-F238E27FC236}">
                <a16:creationId xmlns:a16="http://schemas.microsoft.com/office/drawing/2014/main" id="{CC5C6787-585C-4783-ACDC-930987066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064" y="741724"/>
            <a:ext cx="4258647" cy="5374551"/>
          </a:xfrm>
          <a:prstGeom prst="rect">
            <a:avLst/>
          </a:prstGeom>
        </p:spPr>
      </p:pic>
      <p:pic>
        <p:nvPicPr>
          <p:cNvPr id="6" name="Picture 5">
            <a:extLst>
              <a:ext uri="{FF2B5EF4-FFF2-40B4-BE49-F238E27FC236}">
                <a16:creationId xmlns:a16="http://schemas.microsoft.com/office/drawing/2014/main" id="{ED6BA8D8-D528-4CE7-AB07-25ADE0B73657}"/>
              </a:ext>
            </a:extLst>
          </p:cNvPr>
          <p:cNvPicPr>
            <a:picLocks noChangeAspect="1"/>
          </p:cNvPicPr>
          <p:nvPr/>
        </p:nvPicPr>
        <p:blipFill rotWithShape="1">
          <a:blip r:embed="rId4">
            <a:extLst>
              <a:ext uri="{28A0092B-C50C-407E-A947-70E740481C1C}">
                <a14:useLocalDpi xmlns:a14="http://schemas.microsoft.com/office/drawing/2010/main" val="0"/>
              </a:ext>
            </a:extLst>
          </a:blip>
          <a:srcRect l="2590" r="3300"/>
          <a:stretch/>
        </p:blipFill>
        <p:spPr>
          <a:xfrm>
            <a:off x="7228035" y="367704"/>
            <a:ext cx="4258647" cy="3200291"/>
          </a:xfrm>
          <a:prstGeom prst="rect">
            <a:avLst/>
          </a:prstGeom>
        </p:spPr>
      </p:pic>
      <p:pic>
        <p:nvPicPr>
          <p:cNvPr id="7" name="Picture 6">
            <a:extLst>
              <a:ext uri="{FF2B5EF4-FFF2-40B4-BE49-F238E27FC236}">
                <a16:creationId xmlns:a16="http://schemas.microsoft.com/office/drawing/2014/main" id="{115DD9E4-4008-4FBD-AA1E-6E33A0F2D6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8035" y="3478499"/>
            <a:ext cx="4258647" cy="3011797"/>
          </a:xfrm>
          <a:prstGeom prst="rect">
            <a:avLst/>
          </a:prstGeom>
        </p:spPr>
      </p:pic>
    </p:spTree>
    <p:extLst>
      <p:ext uri="{BB962C8B-B14F-4D97-AF65-F5344CB8AC3E}">
        <p14:creationId xmlns:p14="http://schemas.microsoft.com/office/powerpoint/2010/main" val="3228349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FB4B-FBAE-4932-97E1-918D77F516FC}"/>
              </a:ext>
            </a:extLst>
          </p:cNvPr>
          <p:cNvSpPr>
            <a:spLocks noGrp="1"/>
          </p:cNvSpPr>
          <p:nvPr>
            <p:ph type="title"/>
          </p:nvPr>
        </p:nvSpPr>
        <p:spPr/>
        <p:txBody>
          <a:bodyPr>
            <a:normAutofit/>
          </a:bodyPr>
          <a:lstStyle/>
          <a:p>
            <a:r>
              <a:rPr lang="en-GB" sz="2800" dirty="0" err="1"/>
              <a:t>QuantCrit</a:t>
            </a:r>
            <a:r>
              <a:rPr lang="en-GB" sz="2800" dirty="0"/>
              <a:t> and understanding ‘Black underachievement’ with statistics</a:t>
            </a:r>
          </a:p>
        </p:txBody>
      </p:sp>
      <p:sp>
        <p:nvSpPr>
          <p:cNvPr id="3" name="Content Placeholder 2">
            <a:extLst>
              <a:ext uri="{FF2B5EF4-FFF2-40B4-BE49-F238E27FC236}">
                <a16:creationId xmlns:a16="http://schemas.microsoft.com/office/drawing/2014/main" id="{759D2034-B4AF-4DCF-A549-2B55F98C372F}"/>
              </a:ext>
            </a:extLst>
          </p:cNvPr>
          <p:cNvSpPr>
            <a:spLocks noGrp="1"/>
          </p:cNvSpPr>
          <p:nvPr>
            <p:ph idx="1"/>
          </p:nvPr>
        </p:nvSpPr>
        <p:spPr/>
        <p:txBody>
          <a:bodyPr>
            <a:normAutofit fontScale="92500" lnSpcReduction="20000"/>
          </a:bodyPr>
          <a:lstStyle/>
          <a:p>
            <a:r>
              <a:rPr lang="en-GB" dirty="0"/>
              <a:t>The educational achievement gap occurs when one group of students significantly outperforms another group</a:t>
            </a:r>
          </a:p>
          <a:p>
            <a:r>
              <a:rPr lang="en-GB" dirty="0"/>
              <a:t>Statistical data on test scores and educational outcomes have long been used to evidence differences in achievement by ethnic/racial group</a:t>
            </a:r>
          </a:p>
          <a:p>
            <a:r>
              <a:rPr lang="en-GB" dirty="0"/>
              <a:t>Although claims like ‘Nearly a third more African American men are incarcerated than in higher </a:t>
            </a:r>
            <a:r>
              <a:rPr lang="en-GB" dirty="0" err="1"/>
              <a:t>education</a:t>
            </a:r>
            <a:r>
              <a:rPr lang="en-GB" dirty="0"/>
              <a:t>’ draws attention to systematic racism in the criminal justice and higher </a:t>
            </a:r>
            <a:r>
              <a:rPr lang="en-GB" dirty="0" err="1"/>
              <a:t>educaton</a:t>
            </a:r>
            <a:r>
              <a:rPr lang="en-GB" dirty="0"/>
              <a:t> system, they also ‘stigmatize and stereotype Black students and are often accepted at face value without interrogation’ (Young and Young 2022: 383).</a:t>
            </a:r>
          </a:p>
          <a:p>
            <a:r>
              <a:rPr lang="en-GB" dirty="0" err="1"/>
              <a:t>QuantCrit</a:t>
            </a:r>
            <a:r>
              <a:rPr lang="en-GB" dirty="0"/>
              <a:t> is a movement to engage in and communicate statistical research which is uplifting and transforming for communities of colour, and speaks to the structural and systemic nature of racism</a:t>
            </a:r>
          </a:p>
          <a:p>
            <a:r>
              <a:rPr lang="en-GB" dirty="0"/>
              <a:t>Young and Young (2022) advocate against using ‘White’ as the reference or comparator group in statistical analysis as it reproduces a racial hierarchy of superiority</a:t>
            </a:r>
          </a:p>
          <a:p>
            <a:r>
              <a:rPr lang="en-GB" dirty="0"/>
              <a:t>Statistics that advance social justice will look at nuance – the way in which categories are formed, the relative size of effects between groups, where differences lie between groups that aren’t set against the White comparator group – as well as data limitations </a:t>
            </a:r>
          </a:p>
        </p:txBody>
      </p:sp>
    </p:spTree>
    <p:extLst>
      <p:ext uri="{BB962C8B-B14F-4D97-AF65-F5344CB8AC3E}">
        <p14:creationId xmlns:p14="http://schemas.microsoft.com/office/powerpoint/2010/main" val="3796378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43CC4-F02B-4817-837B-35F98706F7D7}"/>
              </a:ext>
            </a:extLst>
          </p:cNvPr>
          <p:cNvSpPr txBox="1">
            <a:spLocks/>
          </p:cNvSpPr>
          <p:nvPr/>
        </p:nvSpPr>
        <p:spPr>
          <a:xfrm>
            <a:off x="534503" y="642594"/>
            <a:ext cx="10793897" cy="1371600"/>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Decolonising in the methods classroom – </a:t>
            </a:r>
            <a:br>
              <a:rPr lang="en-GB" dirty="0"/>
            </a:br>
            <a:r>
              <a:rPr lang="en-GB" dirty="0"/>
              <a:t>example: reflexive and critical thinking in survey design</a:t>
            </a:r>
          </a:p>
        </p:txBody>
      </p:sp>
      <p:sp>
        <p:nvSpPr>
          <p:cNvPr id="3" name="Content Placeholder 2">
            <a:extLst>
              <a:ext uri="{FF2B5EF4-FFF2-40B4-BE49-F238E27FC236}">
                <a16:creationId xmlns:a16="http://schemas.microsoft.com/office/drawing/2014/main" id="{893BD7C3-AC3F-4BEA-978A-5135298E2321}"/>
              </a:ext>
            </a:extLst>
          </p:cNvPr>
          <p:cNvSpPr txBox="1">
            <a:spLocks/>
          </p:cNvSpPr>
          <p:nvPr/>
        </p:nvSpPr>
        <p:spPr>
          <a:xfrm>
            <a:off x="704574" y="2222257"/>
            <a:ext cx="10464800" cy="399314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GB" sz="2200" dirty="0"/>
              <a:t>How do we / others frame ‘race’ in a social survey? ‘White’, Black’, ‘Asian’, ‘Mixed’, ‘Other’ ?</a:t>
            </a:r>
          </a:p>
          <a:p>
            <a:pPr marL="457200" indent="-457200">
              <a:buFont typeface="+mj-lt"/>
              <a:buAutoNum type="arabicPeriod"/>
            </a:pPr>
            <a:r>
              <a:rPr lang="en-GB" sz="2200" dirty="0"/>
              <a:t>Are these identity questions reflective of different possible modes of self-identification for the population / groups we’re interested in? </a:t>
            </a:r>
          </a:p>
          <a:p>
            <a:pPr marL="457200" indent="-457200">
              <a:buFont typeface="+mj-lt"/>
              <a:buAutoNum type="arabicPeriod"/>
            </a:pPr>
            <a:r>
              <a:rPr lang="en-GB" sz="2200" dirty="0"/>
              <a:t>Do these variables sit well with us, and our positionalities? How would we feel about filling in this survey?</a:t>
            </a:r>
          </a:p>
          <a:p>
            <a:pPr marL="457200" indent="-457200">
              <a:buFont typeface="+mj-lt"/>
              <a:buAutoNum type="arabicPeriod"/>
            </a:pPr>
            <a:r>
              <a:rPr lang="en-GB" sz="2200" dirty="0"/>
              <a:t>Why do we frame these identities in such a way? What are the historical roots of social survey design and categorical thinking? How is survey design thus political?</a:t>
            </a:r>
          </a:p>
          <a:p>
            <a:pPr marL="457200" indent="-457200">
              <a:buFont typeface="+mj-lt"/>
              <a:buAutoNum type="arabicPeriod"/>
            </a:pPr>
            <a:r>
              <a:rPr lang="en-GB" sz="2200" dirty="0"/>
              <a:t>What considerations do we need to make in terms of accessing survey respondents? Re. language, access, time, compensation, (dis)ability?</a:t>
            </a:r>
          </a:p>
          <a:p>
            <a:pPr marL="457200" indent="-457200">
              <a:buFont typeface="+mj-lt"/>
              <a:buAutoNum type="arabicPeriod"/>
            </a:pPr>
            <a:r>
              <a:rPr lang="en-GB" sz="2200" dirty="0"/>
              <a:t>Why is it important to collect this data? What will it and won’t it tell us?</a:t>
            </a:r>
          </a:p>
          <a:p>
            <a:pPr marL="457200" indent="-457200">
              <a:buFont typeface="+mj-lt"/>
              <a:buAutoNum type="arabicPeriod"/>
            </a:pPr>
            <a:r>
              <a:rPr lang="en-GB" sz="2200" dirty="0"/>
              <a:t>How will be analyse the statistical data? Will we be critical of it as well as attempt meaningful analysis with it?</a:t>
            </a:r>
          </a:p>
          <a:p>
            <a:pPr marL="457200" indent="-457200">
              <a:buFont typeface="+mj-lt"/>
              <a:buAutoNum type="arabicPeriod"/>
            </a:pPr>
            <a:r>
              <a:rPr lang="en-GB" sz="2200" dirty="0"/>
              <a:t>Can we engage with those we’re surveying to help us understand the dimensions and critiques of these questions?</a:t>
            </a:r>
          </a:p>
        </p:txBody>
      </p:sp>
    </p:spTree>
    <p:extLst>
      <p:ext uri="{BB962C8B-B14F-4D97-AF65-F5344CB8AC3E}">
        <p14:creationId xmlns:p14="http://schemas.microsoft.com/office/powerpoint/2010/main" val="145783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995C-3A2E-4348-9AFF-2179957A7DE1}"/>
              </a:ext>
            </a:extLst>
          </p:cNvPr>
          <p:cNvSpPr>
            <a:spLocks noGrp="1"/>
          </p:cNvSpPr>
          <p:nvPr>
            <p:ph type="title"/>
          </p:nvPr>
        </p:nvSpPr>
        <p:spPr>
          <a:xfrm>
            <a:off x="325783" y="892831"/>
            <a:ext cx="2947482" cy="4601183"/>
          </a:xfrm>
        </p:spPr>
        <p:txBody>
          <a:bodyPr/>
          <a:lstStyle/>
          <a:p>
            <a:r>
              <a:rPr lang="en-GB" dirty="0"/>
              <a:t>What is your current  experience or knowledge of </a:t>
            </a:r>
            <a:r>
              <a:rPr lang="en-GB" b="1" dirty="0"/>
              <a:t>approaches to research?</a:t>
            </a:r>
          </a:p>
        </p:txBody>
      </p:sp>
      <p:sp>
        <p:nvSpPr>
          <p:cNvPr id="4" name="Cloud 3">
            <a:extLst>
              <a:ext uri="{FF2B5EF4-FFF2-40B4-BE49-F238E27FC236}">
                <a16:creationId xmlns:a16="http://schemas.microsoft.com/office/drawing/2014/main" id="{4945E7C9-A18D-45F3-95B3-425C2A3C6708}"/>
              </a:ext>
            </a:extLst>
          </p:cNvPr>
          <p:cNvSpPr/>
          <p:nvPr/>
        </p:nvSpPr>
        <p:spPr>
          <a:xfrm>
            <a:off x="3617495" y="369971"/>
            <a:ext cx="3147461" cy="244722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loud 4">
            <a:extLst>
              <a:ext uri="{FF2B5EF4-FFF2-40B4-BE49-F238E27FC236}">
                <a16:creationId xmlns:a16="http://schemas.microsoft.com/office/drawing/2014/main" id="{13DFB22E-F9A7-474C-BFFF-8B73DFA139B9}"/>
              </a:ext>
            </a:extLst>
          </p:cNvPr>
          <p:cNvSpPr/>
          <p:nvPr/>
        </p:nvSpPr>
        <p:spPr>
          <a:xfrm>
            <a:off x="5512870" y="2386463"/>
            <a:ext cx="3147461" cy="244722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loud 5">
            <a:extLst>
              <a:ext uri="{FF2B5EF4-FFF2-40B4-BE49-F238E27FC236}">
                <a16:creationId xmlns:a16="http://schemas.microsoft.com/office/drawing/2014/main" id="{2FFEDE4A-6510-454C-AE28-90D7CBED6ED7}"/>
              </a:ext>
            </a:extLst>
          </p:cNvPr>
          <p:cNvSpPr/>
          <p:nvPr/>
        </p:nvSpPr>
        <p:spPr>
          <a:xfrm>
            <a:off x="8399647" y="3741822"/>
            <a:ext cx="3147461" cy="244722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6">
            <a:extLst>
              <a:ext uri="{FF2B5EF4-FFF2-40B4-BE49-F238E27FC236}">
                <a16:creationId xmlns:a16="http://schemas.microsoft.com/office/drawing/2014/main" id="{64E8BB6D-D360-4092-A4F1-46B5B2604790}"/>
              </a:ext>
            </a:extLst>
          </p:cNvPr>
          <p:cNvSpPr/>
          <p:nvPr/>
        </p:nvSpPr>
        <p:spPr>
          <a:xfrm>
            <a:off x="8210350" y="369971"/>
            <a:ext cx="3147461" cy="244722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7">
            <a:extLst>
              <a:ext uri="{FF2B5EF4-FFF2-40B4-BE49-F238E27FC236}">
                <a16:creationId xmlns:a16="http://schemas.microsoft.com/office/drawing/2014/main" id="{3F473824-D882-4498-A3CE-B6DAFFD0066A}"/>
              </a:ext>
            </a:extLst>
          </p:cNvPr>
          <p:cNvSpPr/>
          <p:nvPr/>
        </p:nvSpPr>
        <p:spPr>
          <a:xfrm>
            <a:off x="2522221" y="4104575"/>
            <a:ext cx="3147461" cy="244722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5436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8E87-1B2D-4369-8E64-CCD168D8301B}"/>
              </a:ext>
            </a:extLst>
          </p:cNvPr>
          <p:cNvSpPr>
            <a:spLocks noGrp="1"/>
          </p:cNvSpPr>
          <p:nvPr>
            <p:ph type="title"/>
          </p:nvPr>
        </p:nvSpPr>
        <p:spPr/>
        <p:txBody>
          <a:bodyPr/>
          <a:lstStyle/>
          <a:p>
            <a:r>
              <a:rPr lang="en-GB" dirty="0"/>
              <a:t>Name a key takeaway from this workshop that sticks in your mind…</a:t>
            </a:r>
          </a:p>
        </p:txBody>
      </p:sp>
      <p:sp>
        <p:nvSpPr>
          <p:cNvPr id="5" name="Double Wave 4">
            <a:extLst>
              <a:ext uri="{FF2B5EF4-FFF2-40B4-BE49-F238E27FC236}">
                <a16:creationId xmlns:a16="http://schemas.microsoft.com/office/drawing/2014/main" id="{E32A8365-F36F-430D-9CBB-4DEA68724AD8}"/>
              </a:ext>
            </a:extLst>
          </p:cNvPr>
          <p:cNvSpPr/>
          <p:nvPr/>
        </p:nvSpPr>
        <p:spPr>
          <a:xfrm>
            <a:off x="3538888" y="1199680"/>
            <a:ext cx="3917482" cy="2127184"/>
          </a:xfrm>
          <a:prstGeom prst="double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uble Wave 5">
            <a:extLst>
              <a:ext uri="{FF2B5EF4-FFF2-40B4-BE49-F238E27FC236}">
                <a16:creationId xmlns:a16="http://schemas.microsoft.com/office/drawing/2014/main" id="{218F22E6-D264-4A0F-AB7F-B65E52DAFDED}"/>
              </a:ext>
            </a:extLst>
          </p:cNvPr>
          <p:cNvSpPr/>
          <p:nvPr/>
        </p:nvSpPr>
        <p:spPr>
          <a:xfrm>
            <a:off x="7628020" y="1123837"/>
            <a:ext cx="3917482" cy="2278869"/>
          </a:xfrm>
          <a:prstGeom prst="double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uble Wave 6">
            <a:extLst>
              <a:ext uri="{FF2B5EF4-FFF2-40B4-BE49-F238E27FC236}">
                <a16:creationId xmlns:a16="http://schemas.microsoft.com/office/drawing/2014/main" id="{7DF6C1BA-8DC5-46A9-9ED1-380990A79C33}"/>
              </a:ext>
            </a:extLst>
          </p:cNvPr>
          <p:cNvSpPr/>
          <p:nvPr/>
        </p:nvSpPr>
        <p:spPr>
          <a:xfrm>
            <a:off x="3538888" y="3528992"/>
            <a:ext cx="3917482" cy="2228249"/>
          </a:xfrm>
          <a:prstGeom prst="double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uble Wave 7">
            <a:extLst>
              <a:ext uri="{FF2B5EF4-FFF2-40B4-BE49-F238E27FC236}">
                <a16:creationId xmlns:a16="http://schemas.microsoft.com/office/drawing/2014/main" id="{40392F1C-E045-45DC-A409-2E4CB68A36EF}"/>
              </a:ext>
            </a:extLst>
          </p:cNvPr>
          <p:cNvSpPr/>
          <p:nvPr/>
        </p:nvSpPr>
        <p:spPr>
          <a:xfrm>
            <a:off x="7628020" y="3528993"/>
            <a:ext cx="3917482" cy="2228248"/>
          </a:xfrm>
          <a:prstGeom prst="double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491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7A26-AFB2-4A69-8ED0-9EDC3072003B}"/>
              </a:ext>
            </a:extLst>
          </p:cNvPr>
          <p:cNvSpPr>
            <a:spLocks noGrp="1"/>
          </p:cNvSpPr>
          <p:nvPr>
            <p:ph type="title"/>
          </p:nvPr>
        </p:nvSpPr>
        <p:spPr/>
        <p:txBody>
          <a:bodyPr/>
          <a:lstStyle/>
          <a:p>
            <a:r>
              <a:rPr lang="en-GB" dirty="0"/>
              <a:t>What are the dominant ways we carry out social and criminological research in the UK?</a:t>
            </a:r>
          </a:p>
        </p:txBody>
      </p:sp>
      <p:pic>
        <p:nvPicPr>
          <p:cNvPr id="5" name="Picture 4">
            <a:extLst>
              <a:ext uri="{FF2B5EF4-FFF2-40B4-BE49-F238E27FC236}">
                <a16:creationId xmlns:a16="http://schemas.microsoft.com/office/drawing/2014/main" id="{E8A7AFC4-40E0-4410-BF7C-2472FA7CE73F}"/>
              </a:ext>
            </a:extLst>
          </p:cNvPr>
          <p:cNvPicPr>
            <a:picLocks noChangeAspect="1"/>
          </p:cNvPicPr>
          <p:nvPr/>
        </p:nvPicPr>
        <p:blipFill rotWithShape="1">
          <a:blip r:embed="rId3">
            <a:extLst>
              <a:ext uri="{28A0092B-C50C-407E-A947-70E740481C1C}">
                <a14:useLocalDpi xmlns:a14="http://schemas.microsoft.com/office/drawing/2010/main" val="0"/>
              </a:ext>
            </a:extLst>
          </a:blip>
          <a:srcRect l="3237" t="21474" r="44184" b="31509"/>
          <a:stretch/>
        </p:blipFill>
        <p:spPr>
          <a:xfrm>
            <a:off x="3691144" y="978658"/>
            <a:ext cx="4404607" cy="2215531"/>
          </a:xfrm>
          <a:prstGeom prst="rect">
            <a:avLst/>
          </a:prstGeom>
        </p:spPr>
      </p:pic>
      <p:pic>
        <p:nvPicPr>
          <p:cNvPr id="7" name="Picture 6">
            <a:extLst>
              <a:ext uri="{FF2B5EF4-FFF2-40B4-BE49-F238E27FC236}">
                <a16:creationId xmlns:a16="http://schemas.microsoft.com/office/drawing/2014/main" id="{A6AC1681-9D53-4E7B-BAA2-83B447670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1144" y="3849342"/>
            <a:ext cx="7414177" cy="2215531"/>
          </a:xfrm>
          <a:prstGeom prst="rect">
            <a:avLst/>
          </a:prstGeom>
        </p:spPr>
      </p:pic>
      <p:pic>
        <p:nvPicPr>
          <p:cNvPr id="9" name="Picture 8">
            <a:extLst>
              <a:ext uri="{FF2B5EF4-FFF2-40B4-BE49-F238E27FC236}">
                <a16:creationId xmlns:a16="http://schemas.microsoft.com/office/drawing/2014/main" id="{71AF67B0-44FB-4E96-871B-57649C2B5E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6494" y="730409"/>
            <a:ext cx="2868540" cy="2601567"/>
          </a:xfrm>
          <a:prstGeom prst="rect">
            <a:avLst/>
          </a:prstGeom>
        </p:spPr>
      </p:pic>
    </p:spTree>
    <p:extLst>
      <p:ext uri="{BB962C8B-B14F-4D97-AF65-F5344CB8AC3E}">
        <p14:creationId xmlns:p14="http://schemas.microsoft.com/office/powerpoint/2010/main" val="3550261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9CE7B4-04A8-4A60-B541-62DE435F8E52}"/>
              </a:ext>
            </a:extLst>
          </p:cNvPr>
          <p:cNvSpPr/>
          <p:nvPr/>
        </p:nvSpPr>
        <p:spPr>
          <a:xfrm>
            <a:off x="872910" y="582067"/>
            <a:ext cx="10446179" cy="6186309"/>
          </a:xfrm>
          <a:prstGeom prst="rect">
            <a:avLst/>
          </a:prstGeom>
        </p:spPr>
        <p:txBody>
          <a:bodyPr wrap="square">
            <a:spAutoFit/>
          </a:bodyPr>
          <a:lstStyle/>
          <a:p>
            <a:pPr algn="just"/>
            <a:r>
              <a:rPr lang="en-GB" sz="2600" i="1" dirty="0">
                <a:effectLst/>
                <a:latin typeface="Times New Roman" panose="02020603050405020304" pitchFamily="18" charset="0"/>
              </a:rPr>
              <a:t>As early as 1950, </a:t>
            </a:r>
            <a:r>
              <a:rPr lang="en-GB" sz="2600" i="1" dirty="0" err="1">
                <a:effectLst/>
                <a:latin typeface="Times New Roman" panose="02020603050405020304" pitchFamily="18" charset="0"/>
              </a:rPr>
              <a:t>Cesaire</a:t>
            </a:r>
            <a:r>
              <a:rPr lang="en-GB" sz="2600" i="1" dirty="0">
                <a:effectLst/>
                <a:latin typeface="Times New Roman" panose="02020603050405020304" pitchFamily="18" charset="0"/>
              </a:rPr>
              <a:t> wrote about the historical violence and exploitation of colonizing approaches to research, stating: “</a:t>
            </a:r>
            <a:r>
              <a:rPr lang="en-GB" sz="2600" i="1" dirty="0" err="1">
                <a:effectLst/>
                <a:latin typeface="Times New Roman" panose="02020603050405020304" pitchFamily="18" charset="0"/>
              </a:rPr>
              <a:t>goitrous</a:t>
            </a:r>
            <a:r>
              <a:rPr lang="en-GB" sz="2600" i="1" dirty="0">
                <a:effectLst/>
                <a:latin typeface="Times New Roman" panose="02020603050405020304" pitchFamily="18" charset="0"/>
              </a:rPr>
              <a:t> academics were tools of capitalism and supporters of plundering colonialism, all of them responsible, all hateful, all henceforth answerable for the violence of revolutionary action” (</a:t>
            </a:r>
            <a:r>
              <a:rPr lang="en-GB" sz="2600" i="1" dirty="0" err="1">
                <a:effectLst/>
                <a:latin typeface="Times New Roman" panose="02020603050405020304" pitchFamily="18" charset="0"/>
              </a:rPr>
              <a:t>Cesaire</a:t>
            </a:r>
            <a:r>
              <a:rPr lang="en-GB" sz="2600" i="1" dirty="0">
                <a:effectLst/>
                <a:latin typeface="Times New Roman" panose="02020603050405020304" pitchFamily="18" charset="0"/>
              </a:rPr>
              <a:t>, 1950, pp. 54–55). </a:t>
            </a:r>
          </a:p>
          <a:p>
            <a:pPr algn="just"/>
            <a:r>
              <a:rPr lang="en-GB" sz="2600" i="1" dirty="0">
                <a:effectLst/>
                <a:latin typeface="Times New Roman" panose="02020603050405020304" pitchFamily="18" charset="0"/>
              </a:rPr>
              <a:t>Academics were involved in nation-building projects, through race logic and white supremacy, and [perhaps unwittingly] advanced the agenda on anti-Black chattel slavery and the genocide of Indigenous peoples. </a:t>
            </a:r>
            <a:r>
              <a:rPr lang="en-GB" sz="2600" i="1" dirty="0" err="1">
                <a:effectLst/>
                <a:latin typeface="Times New Roman" panose="02020603050405020304" pitchFamily="18" charset="0"/>
              </a:rPr>
              <a:t>Cesaire</a:t>
            </a:r>
            <a:r>
              <a:rPr lang="en-GB" sz="2600" i="1" dirty="0">
                <a:effectLst/>
                <a:latin typeface="Times New Roman" panose="02020603050405020304" pitchFamily="18" charset="0"/>
              </a:rPr>
              <a:t> argued that through the process of formulated “</a:t>
            </a:r>
            <a:r>
              <a:rPr lang="en-GB" sz="2600" i="1" dirty="0" err="1">
                <a:effectLst/>
                <a:latin typeface="Times New Roman" panose="02020603050405020304" pitchFamily="18" charset="0"/>
              </a:rPr>
              <a:t>thingification</a:t>
            </a:r>
            <a:r>
              <a:rPr lang="en-GB" sz="2600" i="1" dirty="0">
                <a:effectLst/>
                <a:latin typeface="Times New Roman" panose="02020603050405020304" pitchFamily="18" charset="0"/>
              </a:rPr>
              <a:t>” in their research, academics reinforced beliefs that the colonized were nothing more than an object or an animal; and thus, the colonizers are justified in treating them as such (</a:t>
            </a:r>
            <a:r>
              <a:rPr lang="en-GB" sz="2600" i="1" dirty="0" err="1">
                <a:effectLst/>
                <a:latin typeface="Times New Roman" panose="02020603050405020304" pitchFamily="18" charset="0"/>
              </a:rPr>
              <a:t>Cesaire</a:t>
            </a:r>
            <a:r>
              <a:rPr lang="en-GB" sz="2600" i="1" dirty="0">
                <a:effectLst/>
                <a:latin typeface="Times New Roman" panose="02020603050405020304" pitchFamily="18" charset="0"/>
              </a:rPr>
              <a:t>, 1950). </a:t>
            </a:r>
          </a:p>
          <a:p>
            <a:pPr algn="just"/>
            <a:endParaRPr lang="en-GB" sz="2800" i="1" dirty="0">
              <a:effectLst/>
              <a:latin typeface="Times New Roman" panose="02020603050405020304" pitchFamily="18" charset="0"/>
            </a:endParaRPr>
          </a:p>
          <a:p>
            <a:pPr algn="r"/>
            <a:r>
              <a:rPr lang="en-GB" sz="2800" dirty="0"/>
              <a:t>(</a:t>
            </a:r>
            <a:r>
              <a:rPr lang="en-GB" sz="2800" dirty="0" err="1"/>
              <a:t>Thambination</a:t>
            </a:r>
            <a:r>
              <a:rPr lang="en-GB" sz="2800" dirty="0"/>
              <a:t> and Kinsella 2021:4)</a:t>
            </a:r>
          </a:p>
          <a:p>
            <a:pPr algn="just"/>
            <a:endParaRPr lang="en-GB" sz="2800" i="1" dirty="0"/>
          </a:p>
        </p:txBody>
      </p:sp>
    </p:spTree>
    <p:extLst>
      <p:ext uri="{BB962C8B-B14F-4D97-AF65-F5344CB8AC3E}">
        <p14:creationId xmlns:p14="http://schemas.microsoft.com/office/powerpoint/2010/main" val="160157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B9A2-1763-46E2-B1B4-3C1CE4718488}"/>
              </a:ext>
            </a:extLst>
          </p:cNvPr>
          <p:cNvSpPr>
            <a:spLocks noGrp="1"/>
          </p:cNvSpPr>
          <p:nvPr>
            <p:ph type="title"/>
          </p:nvPr>
        </p:nvSpPr>
        <p:spPr/>
        <p:txBody>
          <a:bodyPr>
            <a:normAutofit/>
          </a:bodyPr>
          <a:lstStyle/>
          <a:p>
            <a:r>
              <a:rPr lang="en-GB" sz="3400" dirty="0"/>
              <a:t>What do we mean by ‘decolonisation’ in this context?</a:t>
            </a:r>
          </a:p>
        </p:txBody>
      </p:sp>
      <p:sp>
        <p:nvSpPr>
          <p:cNvPr id="3" name="Content Placeholder 2">
            <a:extLst>
              <a:ext uri="{FF2B5EF4-FFF2-40B4-BE49-F238E27FC236}">
                <a16:creationId xmlns:a16="http://schemas.microsoft.com/office/drawing/2014/main" id="{12961C3E-2B5B-42DC-AF7D-D723C8EE8A97}"/>
              </a:ext>
            </a:extLst>
          </p:cNvPr>
          <p:cNvSpPr>
            <a:spLocks noGrp="1"/>
          </p:cNvSpPr>
          <p:nvPr>
            <p:ph idx="1"/>
          </p:nvPr>
        </p:nvSpPr>
        <p:spPr>
          <a:xfrm>
            <a:off x="3686388" y="903297"/>
            <a:ext cx="7743612" cy="5510566"/>
          </a:xfrm>
        </p:spPr>
        <p:txBody>
          <a:bodyPr>
            <a:normAutofit/>
          </a:bodyPr>
          <a:lstStyle/>
          <a:p>
            <a:pPr marL="0" indent="0">
              <a:buNone/>
            </a:pPr>
            <a:r>
              <a:rPr lang="en-GB" sz="2300" dirty="0"/>
              <a:t>Decolonisation in UK higher education is a radical project of institutional transformation that lies in exposing and upturning the colonial underpinnings of our Universities and the inherent Eurocentrism in our teaching, learning and research.</a:t>
            </a:r>
          </a:p>
          <a:p>
            <a:pPr marL="0" indent="0">
              <a:buNone/>
            </a:pPr>
            <a:endParaRPr lang="en-GB" sz="2200" dirty="0"/>
          </a:p>
          <a:p>
            <a:pPr marL="0" indent="0" algn="r">
              <a:buNone/>
            </a:pPr>
            <a:r>
              <a:rPr lang="en-GB" sz="2200" dirty="0"/>
              <a:t>“A colonial curriculum is characterised by its unrepresentative, inaccessible, and privileged nature. Unrepresentative, because it selectively constructs teachings which exclude certain, oftentimes, crucial narratives. Inaccessible, because it consequently prevents many of its recipients from identifying with the narratives construed, whilst appealing to a historically favoured demographic. Privileged, because it ensures the continued participation, comfort and flourish of this select group of people, in both an academic and a wider societal context” (</a:t>
            </a:r>
            <a:r>
              <a:rPr lang="en-GB" sz="2200" i="1" dirty="0"/>
              <a:t>Anne </a:t>
            </a:r>
            <a:r>
              <a:rPr lang="en-GB" sz="2200" i="1" dirty="0" err="1"/>
              <a:t>Kimunguyi</a:t>
            </a:r>
            <a:r>
              <a:rPr lang="en-GB" sz="2200" i="1" dirty="0"/>
              <a:t>, Advance HE)</a:t>
            </a:r>
            <a:endParaRPr lang="en-GB" sz="2200" dirty="0"/>
          </a:p>
          <a:p>
            <a:endParaRPr lang="en-GB" dirty="0"/>
          </a:p>
        </p:txBody>
      </p:sp>
    </p:spTree>
    <p:extLst>
      <p:ext uri="{BB962C8B-B14F-4D97-AF65-F5344CB8AC3E}">
        <p14:creationId xmlns:p14="http://schemas.microsoft.com/office/powerpoint/2010/main" val="114645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1A0FB-1E74-4B37-9EC3-51C3F1FA2271}"/>
              </a:ext>
            </a:extLst>
          </p:cNvPr>
          <p:cNvSpPr>
            <a:spLocks noGrp="1"/>
          </p:cNvSpPr>
          <p:nvPr>
            <p:ph type="title"/>
          </p:nvPr>
        </p:nvSpPr>
        <p:spPr/>
        <p:txBody>
          <a:bodyPr/>
          <a:lstStyle/>
          <a:p>
            <a:r>
              <a:rPr lang="en-GB" dirty="0"/>
              <a:t>What was colonialism?</a:t>
            </a:r>
          </a:p>
        </p:txBody>
      </p:sp>
      <p:sp>
        <p:nvSpPr>
          <p:cNvPr id="3" name="Content Placeholder 2">
            <a:extLst>
              <a:ext uri="{FF2B5EF4-FFF2-40B4-BE49-F238E27FC236}">
                <a16:creationId xmlns:a16="http://schemas.microsoft.com/office/drawing/2014/main" id="{F34AEED2-E442-4EEF-AAF7-4194D22C687D}"/>
              </a:ext>
            </a:extLst>
          </p:cNvPr>
          <p:cNvSpPr>
            <a:spLocks noGrp="1"/>
          </p:cNvSpPr>
          <p:nvPr>
            <p:ph idx="1"/>
          </p:nvPr>
        </p:nvSpPr>
        <p:spPr>
          <a:xfrm>
            <a:off x="3609472" y="1027585"/>
            <a:ext cx="7979109" cy="4968955"/>
          </a:xfrm>
        </p:spPr>
        <p:txBody>
          <a:bodyPr>
            <a:normAutofit fontScale="77500" lnSpcReduction="20000"/>
          </a:bodyPr>
          <a:lstStyle/>
          <a:p>
            <a:r>
              <a:rPr lang="en-GB" sz="2800" dirty="0"/>
              <a:t>Political, social, economic, cultural domination by a group of people over another group of people</a:t>
            </a:r>
          </a:p>
          <a:p>
            <a:r>
              <a:rPr lang="en-GB" sz="2800" dirty="0"/>
              <a:t>We often talk about colonialism in the context of European colonialism: the ‘age of discovery’ when Spain, France and Portugal colonised North and South America in the 15</a:t>
            </a:r>
            <a:r>
              <a:rPr lang="en-GB" sz="2800" baseline="30000" dirty="0"/>
              <a:t>th</a:t>
            </a:r>
            <a:r>
              <a:rPr lang="en-GB" sz="2800" dirty="0"/>
              <a:t> and 16</a:t>
            </a:r>
            <a:r>
              <a:rPr lang="en-GB" sz="2800" baseline="30000" dirty="0"/>
              <a:t>th</a:t>
            </a:r>
            <a:r>
              <a:rPr lang="en-GB" sz="2800" dirty="0"/>
              <a:t> century, and the colonisation of Africa and South Asian by Britain, France, Belgium, Portugal, Spain and others in the 19</a:t>
            </a:r>
            <a:r>
              <a:rPr lang="en-GB" sz="2800" baseline="30000" dirty="0"/>
              <a:t>th</a:t>
            </a:r>
            <a:r>
              <a:rPr lang="en-GB" sz="2800" dirty="0"/>
              <a:t> century</a:t>
            </a:r>
          </a:p>
          <a:p>
            <a:r>
              <a:rPr lang="en-GB" sz="2800" dirty="0"/>
              <a:t>Under settler colonialism, indigenous or ‘native’ peoples were killed or forced to assimilate. Resources, materials and human capital was extracted and shipped across the world, building wealth for the colonisers.</a:t>
            </a:r>
          </a:p>
          <a:p>
            <a:r>
              <a:rPr lang="en-GB" sz="2800" dirty="0"/>
              <a:t>There were political and cultural as well as economic dynamics to colonialism including the imposition of new borders, new laws, the abolishment of some cultural practices, and the creation of new racial and caste which placed ‘whiteness’ at the top.</a:t>
            </a:r>
          </a:p>
          <a:p>
            <a:r>
              <a:rPr lang="en-GB" sz="2800" dirty="0"/>
              <a:t>Colonialism permeates most institutions created at the time to maintain empire – this includes academia</a:t>
            </a:r>
          </a:p>
        </p:txBody>
      </p:sp>
    </p:spTree>
    <p:extLst>
      <p:ext uri="{BB962C8B-B14F-4D97-AF65-F5344CB8AC3E}">
        <p14:creationId xmlns:p14="http://schemas.microsoft.com/office/powerpoint/2010/main" val="396507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66825-E06B-4250-A9B9-9BB7257CA574}"/>
              </a:ext>
            </a:extLst>
          </p:cNvPr>
          <p:cNvSpPr>
            <a:spLocks noGrp="1"/>
          </p:cNvSpPr>
          <p:nvPr>
            <p:ph type="title"/>
          </p:nvPr>
        </p:nvSpPr>
        <p:spPr/>
        <p:txBody>
          <a:bodyPr/>
          <a:lstStyle/>
          <a:p>
            <a:r>
              <a:rPr lang="en-GB" dirty="0"/>
              <a:t>Why do research methods need ‘decolonising’?</a:t>
            </a:r>
          </a:p>
        </p:txBody>
      </p:sp>
      <p:sp>
        <p:nvSpPr>
          <p:cNvPr id="3" name="Content Placeholder 2">
            <a:extLst>
              <a:ext uri="{FF2B5EF4-FFF2-40B4-BE49-F238E27FC236}">
                <a16:creationId xmlns:a16="http://schemas.microsoft.com/office/drawing/2014/main" id="{CE06CD33-5691-477D-A83B-AD7F90911329}"/>
              </a:ext>
            </a:extLst>
          </p:cNvPr>
          <p:cNvSpPr>
            <a:spLocks noGrp="1"/>
          </p:cNvSpPr>
          <p:nvPr>
            <p:ph idx="1"/>
          </p:nvPr>
        </p:nvSpPr>
        <p:spPr>
          <a:xfrm>
            <a:off x="3578455" y="1123837"/>
            <a:ext cx="7845655" cy="5510188"/>
          </a:xfrm>
        </p:spPr>
        <p:txBody>
          <a:bodyPr>
            <a:noAutofit/>
          </a:bodyPr>
          <a:lstStyle/>
          <a:p>
            <a:r>
              <a:rPr lang="en-GB" sz="2200" dirty="0"/>
              <a:t>Historically, research in colonial contexts was used to measure, control and extract labour and resources from peoples</a:t>
            </a:r>
          </a:p>
          <a:p>
            <a:r>
              <a:rPr lang="en-GB" sz="2200" dirty="0"/>
              <a:t>Methods, particularly, developed from this to create an artificial distance and implicit hierarchy between the researcher and research ‘subject’. This objectivity has often been aligned with ideas around ‘good’ research</a:t>
            </a:r>
          </a:p>
          <a:p>
            <a:r>
              <a:rPr lang="en-GB" sz="2200" dirty="0"/>
              <a:t>Data has been and still is used to justify and reproduce culturally reductive ideas about marginalised groups and societies</a:t>
            </a:r>
          </a:p>
          <a:p>
            <a:r>
              <a:rPr lang="en-GB" sz="2200" dirty="0"/>
              <a:t>The coding and categorisation process implicit in many dominant research methods tends to reproduce often reductive and simplistic group boundaries</a:t>
            </a:r>
          </a:p>
          <a:p>
            <a:r>
              <a:rPr lang="en-GB" sz="2200" dirty="0"/>
              <a:t>Most large-scale research tends to take place in the West or between the Global North and South, through well-funded and often elite organisations and universities. This is tended be seen as the source of most robust academic global ‘knowledge’</a:t>
            </a:r>
          </a:p>
          <a:p>
            <a:endParaRPr lang="en-GB" sz="2200" dirty="0"/>
          </a:p>
          <a:p>
            <a:pPr lvl="1"/>
            <a:endParaRPr lang="en-GB" sz="2200" dirty="0"/>
          </a:p>
        </p:txBody>
      </p:sp>
    </p:spTree>
    <p:extLst>
      <p:ext uri="{BB962C8B-B14F-4D97-AF65-F5344CB8AC3E}">
        <p14:creationId xmlns:p14="http://schemas.microsoft.com/office/powerpoint/2010/main" val="385248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5F4CC7-F270-45F5-8593-7D24B3F94B1C}"/>
              </a:ext>
            </a:extLst>
          </p:cNvPr>
          <p:cNvSpPr txBox="1"/>
          <p:nvPr/>
        </p:nvSpPr>
        <p:spPr>
          <a:xfrm>
            <a:off x="1973943" y="1330031"/>
            <a:ext cx="8477794" cy="3939540"/>
          </a:xfrm>
          <a:prstGeom prst="rect">
            <a:avLst/>
          </a:prstGeom>
          <a:solidFill>
            <a:schemeClr val="accent1">
              <a:lumMod val="60000"/>
              <a:lumOff val="40000"/>
            </a:schemeClr>
          </a:solidFill>
        </p:spPr>
        <p:txBody>
          <a:bodyPr wrap="square" rtlCol="0">
            <a:spAutoFit/>
          </a:bodyPr>
          <a:lstStyle/>
          <a:p>
            <a:pPr algn="ctr"/>
            <a:r>
              <a:rPr lang="en-GB" sz="5000" dirty="0"/>
              <a:t>What do you think we mean by the </a:t>
            </a:r>
            <a:r>
              <a:rPr lang="en-GB" sz="5000" b="1" dirty="0"/>
              <a:t>hegemony</a:t>
            </a:r>
            <a:r>
              <a:rPr lang="en-GB" sz="5000" dirty="0"/>
              <a:t> of </a:t>
            </a:r>
            <a:r>
              <a:rPr lang="en-GB" sz="5000" b="1" dirty="0"/>
              <a:t>knowledge</a:t>
            </a:r>
            <a:r>
              <a:rPr lang="en-GB" sz="5000" dirty="0"/>
              <a:t>?</a:t>
            </a:r>
            <a:endParaRPr lang="en-GB" sz="2500" dirty="0"/>
          </a:p>
          <a:p>
            <a:pPr algn="ctr"/>
            <a:endParaRPr lang="en-GB" sz="2500" dirty="0"/>
          </a:p>
          <a:p>
            <a:pPr algn="ctr"/>
            <a:endParaRPr lang="en-GB" sz="2500" dirty="0"/>
          </a:p>
          <a:p>
            <a:pPr algn="ctr"/>
            <a:endParaRPr lang="en-GB" sz="2500" dirty="0"/>
          </a:p>
          <a:p>
            <a:pPr algn="ctr"/>
            <a:r>
              <a:rPr lang="en-GB" sz="2500" dirty="0"/>
              <a:t>Who can produce knowledge?</a:t>
            </a:r>
          </a:p>
          <a:p>
            <a:pPr algn="ctr"/>
            <a:r>
              <a:rPr lang="en-GB" sz="2500" dirty="0"/>
              <a:t>Who owns knowledge?</a:t>
            </a:r>
          </a:p>
          <a:p>
            <a:pPr algn="ctr"/>
            <a:r>
              <a:rPr lang="en-GB" sz="2500" dirty="0"/>
              <a:t>When and how does research and data become ‘knowledge’?</a:t>
            </a:r>
          </a:p>
        </p:txBody>
      </p:sp>
    </p:spTree>
    <p:extLst>
      <p:ext uri="{BB962C8B-B14F-4D97-AF65-F5344CB8AC3E}">
        <p14:creationId xmlns:p14="http://schemas.microsoft.com/office/powerpoint/2010/main" val="182663624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60A2422970BC44B084CF9826F8B36A" ma:contentTypeVersion="15" ma:contentTypeDescription="Create a new document." ma:contentTypeScope="" ma:versionID="151b527b16435eafe00b6e6d895b7b02">
  <xsd:schema xmlns:xsd="http://www.w3.org/2001/XMLSchema" xmlns:xs="http://www.w3.org/2001/XMLSchema" xmlns:p="http://schemas.microsoft.com/office/2006/metadata/properties" xmlns:ns2="c2b8e455-f901-47f3-b8e8-fcb399ca0bfc" xmlns:ns3="54db404c-c500-43d8-b0ff-721ff10d90be" targetNamespace="http://schemas.microsoft.com/office/2006/metadata/properties" ma:root="true" ma:fieldsID="2ae873a4a83e0f81c028aafbdc5f6866" ns2:_="" ns3:_="">
    <xsd:import namespace="c2b8e455-f901-47f3-b8e8-fcb399ca0bfc"/>
    <xsd:import namespace="54db404c-c500-43d8-b0ff-721ff10d90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b8e455-f901-47f3-b8e8-fcb399ca0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b747f01-5c16-45b4-bdfc-3b3d1285474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db404c-c500-43d8-b0ff-721ff10d90b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6a965da-b6dc-44fc-b72c-ba36b48d7c1b}" ma:internalName="TaxCatchAll" ma:showField="CatchAllData" ma:web="54db404c-c500-43d8-b0ff-721ff10d9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b8e455-f901-47f3-b8e8-fcb399ca0bfc">
      <Terms xmlns="http://schemas.microsoft.com/office/infopath/2007/PartnerControls"/>
    </lcf76f155ced4ddcb4097134ff3c332f>
    <TaxCatchAll xmlns="54db404c-c500-43d8-b0ff-721ff10d90be" xsi:nil="true"/>
  </documentManagement>
</p:properties>
</file>

<file path=customXml/itemProps1.xml><?xml version="1.0" encoding="utf-8"?>
<ds:datastoreItem xmlns:ds="http://schemas.openxmlformats.org/officeDocument/2006/customXml" ds:itemID="{65D3EB90-BDEB-4F22-97B8-841820C1AF76}"/>
</file>

<file path=customXml/itemProps2.xml><?xml version="1.0" encoding="utf-8"?>
<ds:datastoreItem xmlns:ds="http://schemas.openxmlformats.org/officeDocument/2006/customXml" ds:itemID="{D1337DE2-7337-407B-9D3D-905E7419C1C4}"/>
</file>

<file path=customXml/itemProps3.xml><?xml version="1.0" encoding="utf-8"?>
<ds:datastoreItem xmlns:ds="http://schemas.openxmlformats.org/officeDocument/2006/customXml" ds:itemID="{A8091E3B-F3E8-4344-8913-27CF78292EF9}"/>
</file>

<file path=docProps/app.xml><?xml version="1.0" encoding="utf-8"?>
<Properties xmlns="http://schemas.openxmlformats.org/officeDocument/2006/extended-properties" xmlns:vt="http://schemas.openxmlformats.org/officeDocument/2006/docPropsVTypes">
  <Template>TM03457475[[fn=Frame]]</Template>
  <TotalTime>0</TotalTime>
  <Words>3734</Words>
  <Application>Microsoft Office PowerPoint</Application>
  <PresentationFormat>Widescreen</PresentationFormat>
  <Paragraphs>214</Paragraphs>
  <Slides>30</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Corbel</vt:lpstr>
      <vt:lpstr>Times New Roman</vt:lpstr>
      <vt:lpstr>Wingdings</vt:lpstr>
      <vt:lpstr>Wingdings 2</vt:lpstr>
      <vt:lpstr>Frame</vt:lpstr>
      <vt:lpstr>Decolonising  Methodology</vt:lpstr>
      <vt:lpstr>Workshop topics</vt:lpstr>
      <vt:lpstr>What is your current  experience or knowledge of approaches to research?</vt:lpstr>
      <vt:lpstr>What are the dominant ways we carry out social and criminological research in the UK?</vt:lpstr>
      <vt:lpstr>PowerPoint Presentation</vt:lpstr>
      <vt:lpstr>What do we mean by ‘decolonisation’ in this context?</vt:lpstr>
      <vt:lpstr>What was colonialism?</vt:lpstr>
      <vt:lpstr>Why do research methods need ‘decolonising’?</vt:lpstr>
      <vt:lpstr>PowerPoint Presentation</vt:lpstr>
      <vt:lpstr>Destabilising the hegemony of ‘knowing’</vt:lpstr>
      <vt:lpstr>Southern and Decolonial  Criminology</vt:lpstr>
      <vt:lpstr>Data Colonialism</vt:lpstr>
      <vt:lpstr>PowerPoint Presentation</vt:lpstr>
      <vt:lpstr>PowerPoint Presentation</vt:lpstr>
      <vt:lpstr>PowerPoint Presentation</vt:lpstr>
      <vt:lpstr>Ways forward: questions to consider before carrying out research</vt:lpstr>
      <vt:lpstr>PowerPoint Presentation</vt:lpstr>
      <vt:lpstr>The quantitative/ qualitative divide</vt:lpstr>
      <vt:lpstr>Critical reflexivity in qualitative research</vt:lpstr>
      <vt:lpstr>Colonial and decolonial practices in qualitative research</vt:lpstr>
      <vt:lpstr>Reflexive vs non-reflexive and local/indigenous vs colonial approaches to research methods </vt:lpstr>
      <vt:lpstr>Case study: decolonial approaches to doctoral research on IPV amongst Aboriginal Australian women (Emma Buxton-Namisnyx)</vt:lpstr>
      <vt:lpstr>In quantitative research</vt:lpstr>
      <vt:lpstr>PowerPoint Presentation</vt:lpstr>
      <vt:lpstr>Case study: the criminalisation of the hijra community in India</vt:lpstr>
      <vt:lpstr>How to think sensitively and reflexively in survey research</vt:lpstr>
      <vt:lpstr>How can statistical research be accessible and emancipatory?</vt:lpstr>
      <vt:lpstr>QuantCrit and understanding ‘Black underachievement’ with statistics</vt:lpstr>
      <vt:lpstr>PowerPoint Presentation</vt:lpstr>
      <vt:lpstr>Name a key takeaway from this workshop that sticks in your mind…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Decolonial Methodologies</dc:title>
  <dc:creator>Rima Saini</dc:creator>
  <cp:lastModifiedBy>Emma Mires-Richards</cp:lastModifiedBy>
  <cp:revision>78</cp:revision>
  <dcterms:created xsi:type="dcterms:W3CDTF">2022-07-13T10:50:26Z</dcterms:created>
  <dcterms:modified xsi:type="dcterms:W3CDTF">2022-10-13T12:48:33Z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0x010100B260A2422970BC44B084CF9826F8B36A</vt:lpwstr>
  </property>
</Properties>
</file>