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7" r:id="rId4"/>
    <p:sldId id="268" r:id="rId5"/>
    <p:sldId id="269" r:id="rId6"/>
    <p:sldId id="273" r:id="rId7"/>
    <p:sldId id="274" r:id="rId8"/>
    <p:sldId id="263" r:id="rId9"/>
    <p:sldId id="264" r:id="rId10"/>
    <p:sldId id="279" r:id="rId11"/>
    <p:sldId id="2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29ADC-9C8C-4120-B6A1-DDB0661BE1F4}" v="1" dt="2022-02-04T14:47:46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-Williams, Rhian" userId="0092028b-f2a4-4271-b678-e3f6e23d5d23" providerId="ADAL" clId="{2E929ADC-9C8C-4120-B6A1-DDB0661BE1F4}"/>
    <pc:docChg chg="custSel modSld">
      <pc:chgData name="Wyn-Williams, Rhian" userId="0092028b-f2a4-4271-b678-e3f6e23d5d23" providerId="ADAL" clId="{2E929ADC-9C8C-4120-B6A1-DDB0661BE1F4}" dt="2022-02-04T14:46:40.268" v="66" actId="20577"/>
      <pc:docMkLst>
        <pc:docMk/>
      </pc:docMkLst>
      <pc:sldChg chg="modSp mod modNotesTx">
        <pc:chgData name="Wyn-Williams, Rhian" userId="0092028b-f2a4-4271-b678-e3f6e23d5d23" providerId="ADAL" clId="{2E929ADC-9C8C-4120-B6A1-DDB0661BE1F4}" dt="2022-02-04T14:46:40.268" v="66" actId="20577"/>
        <pc:sldMkLst>
          <pc:docMk/>
          <pc:sldMk cId="500066240" sldId="263"/>
        </pc:sldMkLst>
        <pc:spChg chg="mod">
          <ac:chgData name="Wyn-Williams, Rhian" userId="0092028b-f2a4-4271-b678-e3f6e23d5d23" providerId="ADAL" clId="{2E929ADC-9C8C-4120-B6A1-DDB0661BE1F4}" dt="2022-02-04T14:46:40.268" v="66" actId="20577"/>
          <ac:spMkLst>
            <pc:docMk/>
            <pc:sldMk cId="500066240" sldId="26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B5C7-63E1-49D9-B38E-7F227ECC957B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173E-7F5F-4861-8DAB-84555AB59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173E-7F5F-4861-8DAB-84555AB59D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8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3762-DAB2-45AA-9E7A-656B235037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7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3762-DAB2-45AA-9E7A-656B235037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50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3762-DAB2-45AA-9E7A-656B235037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21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3762-DAB2-45AA-9E7A-656B235037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40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3762-DAB2-45AA-9E7A-656B235037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5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93762-DAB2-45AA-9E7A-656B235037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76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173E-7F5F-4861-8DAB-84555AB59D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7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173E-7F5F-4861-8DAB-84555AB59D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4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173E-7F5F-4861-8DAB-84555AB59D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5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4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8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80EF-8B59-41A2-AAD4-D6F5B65BA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EC445-20C9-4538-B0EE-9FB400446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3647A-03CA-4FFD-A147-B115699B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1618-A72D-4975-A042-1B35F606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76849-BD26-4210-BAC9-09560324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AEF3-D496-453D-98B8-B55970A7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DC57-29D1-4491-9638-23F543E8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E261-6588-4BFB-A999-44E53725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F5C6-03F8-475D-9E13-76696E2B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943F-FB90-4E43-A881-B8C54D98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9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0606-38B2-41C8-A3BE-0F466C95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54DE-2A74-4C45-9712-8D53B4B09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7819-2547-48A0-A6E4-FCC18A78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8055C-1411-445B-895A-3B5A8802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B0E0-3838-4EA9-940A-B694C54F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6DD8-5705-4FE4-93DB-E935428E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FA43-3DEF-4389-9764-EAAE77449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C1777-6A65-4950-BFC0-37F892C0D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B655-9ACE-42D0-A019-62C096E5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B9F88-FFE3-489A-8B84-87EFA33E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99BAE-6EB2-414D-B1CC-8B47BAC7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0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41A9-486D-4DF7-B106-3EBC8678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DF809-FFA8-4986-B0C3-CC346991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47D55-76F4-49A2-B574-268F623FE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95406-68F5-4252-9183-2AA47DDE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BC688-BFFE-4A85-9095-4FCEE50DC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49A9E-DFB7-4203-A062-13C10FB4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CEAA5-13A4-49C4-8041-E6EE4451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2BC40-DA2B-47ED-B6C3-ACFAF244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3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173EC-A2C5-4694-A598-0567E0CF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E39A-5D09-46CC-9458-799C33DF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061A9-E01E-40EB-B3FA-9442CDC2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163B-111C-47F8-B1EC-3AE70C3E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1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32A69-EB40-4E8C-A164-7F0D6CBB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FA8DA-4DFB-4163-9AFB-701E1AF9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624C-A21F-4C5D-B58E-D383D6EC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0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E8DD-C154-48A9-8387-615B4F63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7452-D55F-416F-A3CD-74A89B34D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A14BD-683D-4F5F-BB35-96F554055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D6A95-8A18-4D9E-A305-AC4BA557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870C-AC47-40A1-932A-B898B493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18E02-32CC-452A-B3FB-B72EDB78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3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90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9015-A723-4049-904B-D80488E8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EA80-4E83-4DD5-B02B-D9FFF3B39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98654-8399-4763-B6EE-F55E69A88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E985-3A1F-42DC-B8E4-698F85E6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FFC06-E91E-404C-83C2-E09EA373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B91E0-CBFA-49AE-B76F-80F17888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2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AF21-6D5A-4B93-B6E6-D2FDBB3C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CD88-B30B-440B-84BE-7C4C36E87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DDE5D-A4C2-40C9-81F6-C26CCFA7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460D-0A06-4F5A-8E5A-F8622B87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1F85-53E4-4881-A5D9-BBB11397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95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5F8CE-2B39-41F0-ABBA-CB52C49EF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A03E0-B2F6-4175-94F9-7BAA4A23D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97249-482D-49BE-9800-E61C1111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91424-0D49-401E-B61A-24584D17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8DD9-8216-4E15-911D-DE92DD0C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2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1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6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6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9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C716-7107-4C34-A2DF-371DB0847905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FAF5-65F5-4967-8A04-54668C89F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9757F-982A-47F4-A743-54898C89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22970-7E65-4DB7-84EF-B0D64534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5E4F-2AFA-4944-9288-0D40C3E45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2C76-9956-41A9-AAC5-CDEE7B73E401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F935-3D75-4CAB-8B20-3F5547207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1A608-1A05-4FFB-B426-5AB9A7F48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CA83-2318-4AB7-B108-65A5D99F9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395" r="9091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en-GB" sz="4400" b="1"/>
              <a:t>Using case studies in your assignments</a:t>
            </a:r>
            <a:br>
              <a:rPr lang="en-GB" sz="4400"/>
            </a:br>
            <a:endParaRPr lang="en-GB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71" y="4069376"/>
            <a:ext cx="4080933" cy="22009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Identify the purpose of using case studies</a:t>
            </a:r>
            <a:endParaRPr lang="en-GB" dirty="0">
              <a:solidFill>
                <a:schemeClr val="tx2"/>
              </a:solidFill>
              <a:cs typeface="Calibri"/>
            </a:endParaRPr>
          </a:p>
          <a:p>
            <a:r>
              <a:rPr lang="en-GB" dirty="0">
                <a:solidFill>
                  <a:schemeClr val="tx2"/>
                </a:solidFill>
              </a:rPr>
              <a:t>Apply critical questions to a case study </a:t>
            </a:r>
            <a:endParaRPr lang="en-GB" dirty="0">
              <a:solidFill>
                <a:schemeClr val="tx2"/>
              </a:solidFill>
              <a:cs typeface="Calibri"/>
            </a:endParaRPr>
          </a:p>
          <a:p>
            <a:r>
              <a:rPr lang="en-GB" dirty="0">
                <a:solidFill>
                  <a:schemeClr val="tx2"/>
                </a:solidFill>
              </a:rPr>
              <a:t>Integrate case studies and other reading</a:t>
            </a:r>
            <a:endParaRPr lang="en-GB" dirty="0">
              <a:solidFill>
                <a:schemeClr val="tx2"/>
              </a:solidFill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624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 descr="A picture containing outdoor, air, jumping, trick&#10;&#10;Description automatically generated">
            <a:extLst>
              <a:ext uri="{FF2B5EF4-FFF2-40B4-BE49-F238E27FC236}">
                <a16:creationId xmlns:a16="http://schemas.microsoft.com/office/drawing/2014/main" id="{3058560D-7211-4BC0-8534-3F9B08CF0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7" b="138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5651B-665D-41CD-806E-5A095D05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What do you think is the most important thing to remember when you're using a case study?</a:t>
            </a:r>
          </a:p>
        </p:txBody>
      </p:sp>
    </p:spTree>
    <p:extLst>
      <p:ext uri="{BB962C8B-B14F-4D97-AF65-F5344CB8AC3E}">
        <p14:creationId xmlns:p14="http://schemas.microsoft.com/office/powerpoint/2010/main" val="316575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0" b="211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case study and why do you use them?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7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Calibri Light"/>
              </a:rPr>
              <a:t>What is a case study and why might you use one?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48" y="577232"/>
            <a:ext cx="7064626" cy="724905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>
              <a:cs typeface="Calibri"/>
            </a:endParaRPr>
          </a:p>
          <a:p>
            <a:pPr marL="0" indent="0">
              <a:buNone/>
            </a:pPr>
            <a:endParaRPr lang="en-GB" sz="2400" dirty="0">
              <a:cs typeface="Calibri"/>
            </a:endParaRPr>
          </a:p>
          <a:p>
            <a:endParaRPr lang="en-GB" sz="2200" dirty="0">
              <a:cs typeface="Calibri"/>
            </a:endParaRPr>
          </a:p>
          <a:p>
            <a:endParaRPr lang="en-GB" sz="22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98" y="428178"/>
            <a:ext cx="6738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detailed and specific example of a wider issue or topic – a real life example of a situation, problem or person to draw a more general conclusion from.</a:t>
            </a:r>
          </a:p>
          <a:p>
            <a:endParaRPr lang="en-GB" sz="2400" b="1" dirty="0"/>
          </a:p>
          <a:p>
            <a:r>
              <a:rPr lang="en-GB" sz="2400" dirty="0"/>
              <a:t>Can come from your own experience, from your tutors or from your reading.</a:t>
            </a:r>
          </a:p>
          <a:p>
            <a:endParaRPr lang="en-GB" sz="2400" dirty="0"/>
          </a:p>
          <a:p>
            <a:r>
              <a:rPr lang="en-GB" sz="2400" dirty="0"/>
              <a:t>A chance to look up close at an example to deepen your understanding of a topic – great way of showing your understanding to your tutor.</a:t>
            </a:r>
          </a:p>
          <a:p>
            <a:endParaRPr lang="en-GB" sz="2400" dirty="0"/>
          </a:p>
          <a:p>
            <a:r>
              <a:rPr lang="en-GB" sz="2400" dirty="0"/>
              <a:t>Gives you evidence to support your points.</a:t>
            </a:r>
          </a:p>
          <a:p>
            <a:endParaRPr lang="en-US" sz="2400" dirty="0"/>
          </a:p>
          <a:p>
            <a:r>
              <a:rPr lang="en-US" sz="2400" dirty="0"/>
              <a:t>Shows you can apply theory and other information from your modules to a specific example.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43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505" r="9091" b="10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3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800" dirty="0">
                <a:latin typeface="+mn-lt"/>
              </a:rPr>
              <a:t>You need to think about your case in detail and then look at how it fits into the bigger picture.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Ask yourself: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What does it mean? What does it tell me about X? </a:t>
            </a:r>
            <a:endParaRPr lang="en-US" dirty="0">
              <a:cs typeface="Calibri"/>
            </a:endParaRPr>
          </a:p>
          <a:p>
            <a:pPr algn="l"/>
            <a:endParaRPr lang="en-US" dirty="0"/>
          </a:p>
          <a:p>
            <a:pPr algn="l"/>
            <a:r>
              <a:rPr lang="en-US" dirty="0"/>
              <a:t>This means you think about it critically.</a:t>
            </a:r>
          </a:p>
          <a:p>
            <a:pPr algn="l"/>
            <a:r>
              <a:rPr lang="en-US" dirty="0"/>
              <a:t>Can you explain what ‘thinking critically’ mean? </a:t>
            </a:r>
            <a:endParaRPr lang="en-US" dirty="0">
              <a:cs typeface="Calibri"/>
            </a:endParaRPr>
          </a:p>
          <a:p>
            <a:pPr algn="l"/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09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B43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cs typeface="Calibri Light"/>
              </a:rPr>
              <a:t>Critical analysis is…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4208" y="395614"/>
            <a:ext cx="4116183" cy="59671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  <a:cs typeface="Calibri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Thinking about all the elements of a topic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Not taking information at face-value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Thinking about context/conditions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Considering an issue in different ways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US" b="1" err="1">
                <a:solidFill>
                  <a:schemeClr val="bg1"/>
                </a:solidFill>
                <a:cs typeface="Calibri"/>
              </a:rPr>
              <a:t>Analysing</a:t>
            </a:r>
            <a:r>
              <a:rPr lang="en-US">
                <a:solidFill>
                  <a:schemeClr val="bg1"/>
                </a:solidFill>
                <a:cs typeface="Calibri"/>
              </a:rPr>
              <a:t> and </a:t>
            </a:r>
            <a:r>
              <a:rPr lang="en-US" b="1">
                <a:solidFill>
                  <a:schemeClr val="bg1"/>
                </a:solidFill>
                <a:cs typeface="Calibri"/>
              </a:rPr>
              <a:t>evaluating</a:t>
            </a:r>
            <a:r>
              <a:rPr lang="en-US">
                <a:solidFill>
                  <a:schemeClr val="bg1"/>
                </a:solidFill>
                <a:cs typeface="Calibri"/>
              </a:rPr>
              <a:t> information, before making a judgement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  <a:cs typeface="Calibri"/>
              </a:rPr>
              <a:t>Asking and answering questions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model to generate critical thinking">
            <a:extLst>
              <a:ext uri="{FF2B5EF4-FFF2-40B4-BE49-F238E27FC236}">
                <a16:creationId xmlns:a16="http://schemas.microsoft.com/office/drawing/2014/main" id="{4EE6E060-A1E8-49F9-AE37-0BCCB9FF7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 b="3"/>
          <a:stretch/>
        </p:blipFill>
        <p:spPr bwMode="auto">
          <a:xfrm>
            <a:off x="333344" y="2351573"/>
            <a:ext cx="7048187" cy="437029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0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404724"/>
            <a:ext cx="3494362" cy="6120871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So, question everything about a case study. 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Have you ever considered these questions? When and why?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cs typeface="Calibri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49198" y="912657"/>
            <a:ext cx="6885768" cy="58062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>
              <a:spcAft>
                <a:spcPts val="600"/>
              </a:spcAft>
            </a:pPr>
            <a:r>
              <a:rPr lang="en-US" sz="2400" b="1" dirty="0"/>
              <a:t>What</a:t>
            </a:r>
            <a:r>
              <a:rPr lang="en-US" sz="2400" dirty="0"/>
              <a:t> are the key facts/issues/problem?</a:t>
            </a:r>
          </a:p>
          <a:p>
            <a:pPr marL="285750">
              <a:spcAft>
                <a:spcPts val="600"/>
              </a:spcAft>
            </a:pPr>
            <a:r>
              <a:rPr lang="en-US" sz="2400" b="1" dirty="0">
                <a:cs typeface="Calibri"/>
              </a:rPr>
              <a:t>What</a:t>
            </a:r>
            <a:r>
              <a:rPr lang="en-US" sz="2400" dirty="0">
                <a:cs typeface="Calibri"/>
              </a:rPr>
              <a:t> is being said or reported? </a:t>
            </a:r>
            <a:r>
              <a:rPr lang="en-US" sz="2400" b="1" dirty="0">
                <a:cs typeface="Calibri"/>
              </a:rPr>
              <a:t>What</a:t>
            </a:r>
            <a:r>
              <a:rPr lang="en-US" sz="2400" dirty="0">
                <a:cs typeface="Calibri"/>
              </a:rPr>
              <a:t> is maybe not being said or reported?</a:t>
            </a:r>
          </a:p>
          <a:p>
            <a:pPr marL="285750">
              <a:spcAft>
                <a:spcPts val="600"/>
              </a:spcAft>
            </a:pPr>
            <a:r>
              <a:rPr lang="en-US" sz="2400" b="1" dirty="0"/>
              <a:t>Why</a:t>
            </a:r>
            <a:r>
              <a:rPr lang="en-US" sz="2400" dirty="0"/>
              <a:t> has this happened? </a:t>
            </a:r>
          </a:p>
          <a:p>
            <a:pPr marL="285750">
              <a:spcAft>
                <a:spcPts val="600"/>
              </a:spcAft>
            </a:pPr>
            <a:r>
              <a:rPr lang="en-GB" sz="2400" b="1" dirty="0"/>
              <a:t>How</a:t>
            </a:r>
            <a:r>
              <a:rPr lang="en-GB" sz="2400" dirty="0"/>
              <a:t> does this remind me of the theories, concepts and other information I have learnt about? </a:t>
            </a:r>
            <a:r>
              <a:rPr lang="en-GB" sz="2400" b="1" dirty="0"/>
              <a:t>How</a:t>
            </a:r>
            <a:r>
              <a:rPr lang="en-GB" sz="2400" dirty="0"/>
              <a:t> do they help explain what is happening in the case?</a:t>
            </a:r>
          </a:p>
          <a:p>
            <a:pPr marL="285750" indent="-285750"/>
            <a:r>
              <a:rPr lang="en-GB" sz="2400" b="1" dirty="0"/>
              <a:t>So what </a:t>
            </a:r>
            <a:r>
              <a:rPr lang="en-GB" sz="2400" dirty="0"/>
              <a:t>does this case tell me about the whole topic of X?</a:t>
            </a:r>
          </a:p>
          <a:p>
            <a:pPr marL="285750" indent="-285750"/>
            <a:r>
              <a:rPr lang="en-GB" sz="2400" b="1" dirty="0"/>
              <a:t>What if </a:t>
            </a:r>
            <a:r>
              <a:rPr lang="en-GB" sz="2400" dirty="0"/>
              <a:t>solution X or action Y was used in response? </a:t>
            </a:r>
          </a:p>
          <a:p>
            <a:pPr marL="285750" indent="-285750"/>
            <a:r>
              <a:rPr lang="en-GB" sz="2400" b="1" dirty="0"/>
              <a:t>What</a:t>
            </a:r>
            <a:r>
              <a:rPr lang="en-GB" sz="2400" dirty="0"/>
              <a:t> could be the </a:t>
            </a:r>
            <a:r>
              <a:rPr lang="en-GB" sz="2400" b="1" dirty="0"/>
              <a:t>next </a:t>
            </a:r>
            <a:r>
              <a:rPr lang="en-GB" sz="2400" dirty="0"/>
              <a:t>step or recommendation?</a:t>
            </a:r>
          </a:p>
          <a:p>
            <a:pPr marL="285750"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endParaRPr lang="en-GB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06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670" r="-1" b="47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have some of these key critical questions and a short case study. Read the case study and, in groups, add your thoughts to each question. 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6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34" y="277931"/>
            <a:ext cx="2752354" cy="2709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dirty="0">
                <a:latin typeface="+mj-lt"/>
                <a:ea typeface="+mj-ea"/>
                <a:cs typeface="+mj-cs"/>
              </a:rPr>
              <a:t>To make greater sense of it,</a:t>
            </a:r>
            <a:r>
              <a:rPr lang="en-US" sz="2400" dirty="0"/>
              <a:t> relate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it to the things you have read or learnt about.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endParaRPr lang="en-US" sz="24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1645"/>
              </p:ext>
            </p:extLst>
          </p:nvPr>
        </p:nvGraphicFramePr>
        <p:xfrm>
          <a:off x="3038146" y="859315"/>
          <a:ext cx="9046896" cy="54248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5297">
                  <a:extLst>
                    <a:ext uri="{9D8B030D-6E8A-4147-A177-3AD203B41FA5}">
                      <a16:colId xmlns:a16="http://schemas.microsoft.com/office/drawing/2014/main" val="2942922542"/>
                    </a:ext>
                  </a:extLst>
                </a:gridCol>
                <a:gridCol w="2190011">
                  <a:extLst>
                    <a:ext uri="{9D8B030D-6E8A-4147-A177-3AD203B41FA5}">
                      <a16:colId xmlns:a16="http://schemas.microsoft.com/office/drawing/2014/main" val="3145911282"/>
                    </a:ext>
                  </a:extLst>
                </a:gridCol>
                <a:gridCol w="1738999">
                  <a:extLst>
                    <a:ext uri="{9D8B030D-6E8A-4147-A177-3AD203B41FA5}">
                      <a16:colId xmlns:a16="http://schemas.microsoft.com/office/drawing/2014/main" val="813279111"/>
                    </a:ext>
                  </a:extLst>
                </a:gridCol>
                <a:gridCol w="1965169">
                  <a:extLst>
                    <a:ext uri="{9D8B030D-6E8A-4147-A177-3AD203B41FA5}">
                      <a16:colId xmlns:a16="http://schemas.microsoft.com/office/drawing/2014/main" val="4164215568"/>
                    </a:ext>
                  </a:extLst>
                </a:gridCol>
                <a:gridCol w="1707420">
                  <a:extLst>
                    <a:ext uri="{9D8B030D-6E8A-4147-A177-3AD203B41FA5}">
                      <a16:colId xmlns:a16="http://schemas.microsoft.com/office/drawing/2014/main" val="2371811296"/>
                    </a:ext>
                  </a:extLst>
                </a:gridCol>
              </a:tblGrid>
              <a:tr h="153056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What/who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What’s happened/needs analysing?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Possible causes?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Reading (theories, information, policies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Possible actions/</a:t>
                      </a: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recommendations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84315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GB" sz="1600" dirty="0"/>
                        <a:t>26 year old woman</a:t>
                      </a:r>
                    </a:p>
                    <a:p>
                      <a:r>
                        <a:rPr lang="en-GB" sz="1600" dirty="0"/>
                        <a:t>Bangladesh to UK 3 </a:t>
                      </a:r>
                      <a:r>
                        <a:rPr lang="en-GB" sz="1600" dirty="0" err="1"/>
                        <a:t>yrs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Gave</a:t>
                      </a:r>
                      <a:r>
                        <a:rPr lang="en-GB" sz="1600" baseline="0" dirty="0"/>
                        <a:t> birth 1 month</a:t>
                      </a:r>
                    </a:p>
                    <a:p>
                      <a:r>
                        <a:rPr lang="en-GB" sz="1600" baseline="0" dirty="0"/>
                        <a:t>Limited English</a:t>
                      </a:r>
                    </a:p>
                    <a:p>
                      <a:r>
                        <a:rPr lang="en-GB" sz="1600" baseline="0" dirty="0"/>
                        <a:t>Financial </a:t>
                      </a:r>
                      <a:r>
                        <a:rPr lang="en-GB" sz="1600" baseline="0" dirty="0" err="1"/>
                        <a:t>probs</a:t>
                      </a:r>
                      <a:endParaRPr lang="en-GB" sz="16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Unhappy</a:t>
                      </a:r>
                    </a:p>
                    <a:p>
                      <a:r>
                        <a:rPr lang="en-GB" sz="1600" dirty="0"/>
                        <a:t>Lacks energy</a:t>
                      </a:r>
                    </a:p>
                    <a:p>
                      <a:r>
                        <a:rPr lang="en-GB" sz="1600" dirty="0"/>
                        <a:t>Lacks interest in baby</a:t>
                      </a:r>
                    </a:p>
                    <a:p>
                      <a:r>
                        <a:rPr lang="en-GB" sz="1600" baseline="0" dirty="0"/>
                        <a:t>No known MH issues</a:t>
                      </a:r>
                    </a:p>
                    <a:p>
                      <a:endParaRPr lang="en-GB" sz="1600" baseline="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Psychological:</a:t>
                      </a:r>
                    </a:p>
                    <a:p>
                      <a:r>
                        <a:rPr lang="en-GB" sz="1600" dirty="0"/>
                        <a:t>Post-natal depression?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Isolated?</a:t>
                      </a:r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endParaRPr lang="en-GB" sz="1600" baseline="0" dirty="0"/>
                    </a:p>
                    <a:p>
                      <a:endParaRPr lang="en-GB" sz="16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895" marR="78895" marT="39447" marB="39447"/>
                </a:tc>
                <a:extLst>
                  <a:ext uri="{0D108BD9-81ED-4DB2-BD59-A6C34878D82A}">
                    <a16:rowId xmlns:a16="http://schemas.microsoft.com/office/drawing/2014/main" val="2192795089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Lacks energy</a:t>
                      </a:r>
                    </a:p>
                    <a:p>
                      <a:r>
                        <a:rPr lang="en-GB" sz="1600" dirty="0"/>
                        <a:t>Lacks interest in baby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Stomach</a:t>
                      </a:r>
                      <a:r>
                        <a:rPr lang="en-GB" sz="1600" baseline="0" dirty="0"/>
                        <a:t> pains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/>
                        <a:t>No physical abnormality</a:t>
                      </a:r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Physiological: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Anaemia? </a:t>
                      </a:r>
                      <a:r>
                        <a:rPr lang="en-GB" sz="1600" dirty="0" err="1"/>
                        <a:t>Vit</a:t>
                      </a:r>
                      <a:r>
                        <a:rPr lang="en-GB" sz="1600" dirty="0"/>
                        <a:t> D?</a:t>
                      </a:r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895" marR="78895" marT="39447" marB="39447"/>
                </a:tc>
                <a:extLst>
                  <a:ext uri="{0D108BD9-81ED-4DB2-BD59-A6C34878D82A}">
                    <a16:rowId xmlns:a16="http://schemas.microsoft.com/office/drawing/2014/main" val="3234306576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Husband and his family seem dominant</a:t>
                      </a:r>
                    </a:p>
                    <a:p>
                      <a:endParaRPr lang="en-GB" sz="16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Social/cultural: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Marriage?</a:t>
                      </a:r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895" marR="78895" marT="39447" marB="39447"/>
                </a:tc>
                <a:extLst>
                  <a:ext uri="{0D108BD9-81ED-4DB2-BD59-A6C34878D82A}">
                    <a16:rowId xmlns:a16="http://schemas.microsoft.com/office/drawing/2014/main" val="38074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809750"/>
              </p:ext>
            </p:extLst>
          </p:nvPr>
        </p:nvGraphicFramePr>
        <p:xfrm>
          <a:off x="204998" y="76498"/>
          <a:ext cx="11782004" cy="6624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2248">
                  <a:extLst>
                    <a:ext uri="{9D8B030D-6E8A-4147-A177-3AD203B41FA5}">
                      <a16:colId xmlns:a16="http://schemas.microsoft.com/office/drawing/2014/main" val="2942922542"/>
                    </a:ext>
                  </a:extLst>
                </a:gridCol>
                <a:gridCol w="2852107">
                  <a:extLst>
                    <a:ext uri="{9D8B030D-6E8A-4147-A177-3AD203B41FA5}">
                      <a16:colId xmlns:a16="http://schemas.microsoft.com/office/drawing/2014/main" val="3145911282"/>
                    </a:ext>
                  </a:extLst>
                </a:gridCol>
                <a:gridCol w="1666723">
                  <a:extLst>
                    <a:ext uri="{9D8B030D-6E8A-4147-A177-3AD203B41FA5}">
                      <a16:colId xmlns:a16="http://schemas.microsoft.com/office/drawing/2014/main" val="813279111"/>
                    </a:ext>
                  </a:extLst>
                </a:gridCol>
                <a:gridCol w="2367178">
                  <a:extLst>
                    <a:ext uri="{9D8B030D-6E8A-4147-A177-3AD203B41FA5}">
                      <a16:colId xmlns:a16="http://schemas.microsoft.com/office/drawing/2014/main" val="4164215568"/>
                    </a:ext>
                  </a:extLst>
                </a:gridCol>
                <a:gridCol w="3013748">
                  <a:extLst>
                    <a:ext uri="{9D8B030D-6E8A-4147-A177-3AD203B41FA5}">
                      <a16:colId xmlns:a16="http://schemas.microsoft.com/office/drawing/2014/main" val="2371811296"/>
                    </a:ext>
                  </a:extLst>
                </a:gridCol>
              </a:tblGrid>
              <a:tr h="85408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What/who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What’s happened/needs analysing?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Possible causes?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Reading (theories, information, policies 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Possible actions/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recommendations</a:t>
                      </a:r>
                    </a:p>
                  </a:txBody>
                  <a:tcPr marL="78895" marR="78895" marT="39447" marB="3944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84315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r>
                        <a:rPr lang="en-GB" sz="1800" dirty="0"/>
                        <a:t>26 year old woman</a:t>
                      </a:r>
                    </a:p>
                    <a:p>
                      <a:r>
                        <a:rPr lang="en-GB" sz="1800" dirty="0"/>
                        <a:t>Bangladesh to UK 3 </a:t>
                      </a:r>
                      <a:r>
                        <a:rPr lang="en-GB" sz="1800" dirty="0" err="1"/>
                        <a:t>yrs</a:t>
                      </a:r>
                      <a:endParaRPr lang="en-GB" sz="1800" dirty="0"/>
                    </a:p>
                    <a:p>
                      <a:r>
                        <a:rPr lang="en-GB" sz="1800" dirty="0"/>
                        <a:t>Gave</a:t>
                      </a:r>
                      <a:r>
                        <a:rPr lang="en-GB" sz="1800" baseline="0" dirty="0"/>
                        <a:t> birth 1 month</a:t>
                      </a:r>
                    </a:p>
                    <a:p>
                      <a:r>
                        <a:rPr lang="en-GB" sz="1800" baseline="0" dirty="0"/>
                        <a:t>Limited English</a:t>
                      </a:r>
                    </a:p>
                    <a:p>
                      <a:r>
                        <a:rPr lang="en-GB" sz="1800" baseline="0" dirty="0"/>
                        <a:t>Financial </a:t>
                      </a:r>
                      <a:r>
                        <a:rPr lang="en-GB" sz="1800" baseline="0" dirty="0" err="1"/>
                        <a:t>probs</a:t>
                      </a:r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Unhappy</a:t>
                      </a:r>
                    </a:p>
                    <a:p>
                      <a:r>
                        <a:rPr lang="en-GB" sz="1800" dirty="0"/>
                        <a:t>Lacks energy</a:t>
                      </a:r>
                    </a:p>
                    <a:p>
                      <a:r>
                        <a:rPr lang="en-GB" sz="1800" dirty="0"/>
                        <a:t>Lacks interest in baby</a:t>
                      </a:r>
                    </a:p>
                    <a:p>
                      <a:r>
                        <a:rPr lang="en-GB" sz="1800" baseline="0" dirty="0"/>
                        <a:t>No known MH issues</a:t>
                      </a:r>
                    </a:p>
                    <a:p>
                      <a:endParaRPr lang="en-GB" sz="1800" baseline="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Psychological:</a:t>
                      </a:r>
                    </a:p>
                    <a:p>
                      <a:r>
                        <a:rPr lang="en-GB" sz="1800" dirty="0"/>
                        <a:t>Post-natal depression?</a:t>
                      </a:r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Isolated?</a:t>
                      </a:r>
                    </a:p>
                    <a:p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Symptoms of post-natal</a:t>
                      </a:r>
                      <a:r>
                        <a:rPr lang="en-GB" sz="1800" baseline="0" dirty="0"/>
                        <a:t> depression/</a:t>
                      </a:r>
                      <a:r>
                        <a:rPr lang="en-GB" sz="1800" baseline="0" dirty="0" err="1"/>
                        <a:t>poss</a:t>
                      </a:r>
                      <a:r>
                        <a:rPr lang="en-GB" sz="1800" baseline="0" dirty="0"/>
                        <a:t> treatments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Policy on child safety in such cases?</a:t>
                      </a:r>
                    </a:p>
                    <a:p>
                      <a:endParaRPr lang="en-GB" sz="1800" baseline="0" dirty="0"/>
                    </a:p>
                    <a:p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Recommend counsellor</a:t>
                      </a:r>
                    </a:p>
                    <a:p>
                      <a:r>
                        <a:rPr lang="en-GB" sz="1800" dirty="0"/>
                        <a:t>Cognitive</a:t>
                      </a:r>
                      <a:r>
                        <a:rPr lang="en-GB" sz="1800" baseline="0" dirty="0"/>
                        <a:t> behaviour therapy?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Refer to social services?</a:t>
                      </a:r>
                      <a:endParaRPr lang="en-GB" sz="1800" dirty="0"/>
                    </a:p>
                  </a:txBody>
                  <a:tcPr marL="78895" marR="78895" marT="39447" marB="39447"/>
                </a:tc>
                <a:extLst>
                  <a:ext uri="{0D108BD9-81ED-4DB2-BD59-A6C34878D82A}">
                    <a16:rowId xmlns:a16="http://schemas.microsoft.com/office/drawing/2014/main" val="2192795089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Lacks energy</a:t>
                      </a:r>
                    </a:p>
                    <a:p>
                      <a:r>
                        <a:rPr lang="en-GB" sz="1800" dirty="0"/>
                        <a:t>Lacks interest in baby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Stomach</a:t>
                      </a:r>
                      <a:r>
                        <a:rPr lang="en-GB" sz="1800" baseline="0" dirty="0"/>
                        <a:t> pains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/>
                        <a:t>No physical abnormality</a:t>
                      </a:r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Physiological: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Anaemia? </a:t>
                      </a:r>
                      <a:r>
                        <a:rPr lang="en-GB" sz="1800" dirty="0" err="1"/>
                        <a:t>Vit</a:t>
                      </a:r>
                      <a:r>
                        <a:rPr lang="en-GB" sz="1800" dirty="0"/>
                        <a:t> D?</a:t>
                      </a:r>
                    </a:p>
                    <a:p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Symptoms and pathology of anaemia and </a:t>
                      </a:r>
                      <a:r>
                        <a:rPr lang="en-GB" sz="1800" dirty="0" err="1"/>
                        <a:t>vit</a:t>
                      </a:r>
                      <a:r>
                        <a:rPr lang="en-GB" sz="1800" dirty="0"/>
                        <a:t> D deficiency</a:t>
                      </a:r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Vitamin D supplements/iron tablets and diet</a:t>
                      </a:r>
                    </a:p>
                  </a:txBody>
                  <a:tcPr marL="78895" marR="78895" marT="39447" marB="39447"/>
                </a:tc>
                <a:extLst>
                  <a:ext uri="{0D108BD9-81ED-4DB2-BD59-A6C34878D82A}">
                    <a16:rowId xmlns:a16="http://schemas.microsoft.com/office/drawing/2014/main" val="3234306576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Husband and his family seem dominant</a:t>
                      </a:r>
                    </a:p>
                    <a:p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Social/cultural: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Marriage?</a:t>
                      </a:r>
                    </a:p>
                    <a:p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Policy</a:t>
                      </a:r>
                      <a:r>
                        <a:rPr lang="en-GB" sz="1800" baseline="0" dirty="0"/>
                        <a:t> on non-English speaking patients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Norms of Bangladeshi families BUT aware of unconscious bias: policy and literature on inclusivity</a:t>
                      </a:r>
                      <a:endParaRPr lang="en-GB" sz="1800" dirty="0"/>
                    </a:p>
                  </a:txBody>
                  <a:tcPr marL="78895" marR="78895" marT="39447" marB="39447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Independent</a:t>
                      </a:r>
                      <a:r>
                        <a:rPr lang="en-GB" sz="1800" baseline="0" dirty="0"/>
                        <a:t> translator to get fuller picture</a:t>
                      </a:r>
                    </a:p>
                    <a:p>
                      <a:endParaRPr lang="en-GB" sz="1800" baseline="0" dirty="0"/>
                    </a:p>
                    <a:p>
                      <a:r>
                        <a:rPr lang="en-GB" sz="1800" baseline="0" dirty="0"/>
                        <a:t>Social services referral?</a:t>
                      </a:r>
                    </a:p>
                    <a:p>
                      <a:endParaRPr lang="en-GB" sz="1800" baseline="0" dirty="0"/>
                    </a:p>
                    <a:p>
                      <a:endParaRPr lang="en-GB" sz="1800" dirty="0"/>
                    </a:p>
                  </a:txBody>
                  <a:tcPr marL="78895" marR="78895" marT="39447" marB="39447"/>
                </a:tc>
                <a:extLst>
                  <a:ext uri="{0D108BD9-81ED-4DB2-BD59-A6C34878D82A}">
                    <a16:rowId xmlns:a16="http://schemas.microsoft.com/office/drawing/2014/main" val="38074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17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f06c6a0-79b8-4c18-86ae-f19438e66cf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0A2422970BC44B084CF9826F8B36A" ma:contentTypeVersion="15" ma:contentTypeDescription="Create a new document." ma:contentTypeScope="" ma:versionID="151b527b16435eafe00b6e6d895b7b02">
  <xsd:schema xmlns:xsd="http://www.w3.org/2001/XMLSchema" xmlns:xs="http://www.w3.org/2001/XMLSchema" xmlns:p="http://schemas.microsoft.com/office/2006/metadata/properties" xmlns:ns2="c2b8e455-f901-47f3-b8e8-fcb399ca0bfc" xmlns:ns3="54db404c-c500-43d8-b0ff-721ff10d90be" targetNamespace="http://schemas.microsoft.com/office/2006/metadata/properties" ma:root="true" ma:fieldsID="2ae873a4a83e0f81c028aafbdc5f6866" ns2:_="" ns3:_="">
    <xsd:import namespace="c2b8e455-f901-47f3-b8e8-fcb399ca0bfc"/>
    <xsd:import namespace="54db404c-c500-43d8-b0ff-721ff10d9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8e455-f901-47f3-b8e8-fcb399ca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b747f01-5c16-45b4-bdfc-3b3d128547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b404c-c500-43d8-b0ff-721ff10d9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6a965da-b6dc-44fc-b72c-ba36b48d7c1b}" ma:internalName="TaxCatchAll" ma:showField="CatchAllData" ma:web="54db404c-c500-43d8-b0ff-721ff10d9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b8e455-f901-47f3-b8e8-fcb399ca0bfc">
      <Terms xmlns="http://schemas.microsoft.com/office/infopath/2007/PartnerControls"/>
    </lcf76f155ced4ddcb4097134ff3c332f>
    <TaxCatchAll xmlns="54db404c-c500-43d8-b0ff-721ff10d90be" xsi:nil="true"/>
  </documentManagement>
</p:properties>
</file>

<file path=customXml/itemProps1.xml><?xml version="1.0" encoding="utf-8"?>
<ds:datastoreItem xmlns:ds="http://schemas.openxmlformats.org/officeDocument/2006/customXml" ds:itemID="{9F77F3BB-44CE-473A-BC5A-A680AB5522D6}"/>
</file>

<file path=customXml/itemProps2.xml><?xml version="1.0" encoding="utf-8"?>
<ds:datastoreItem xmlns:ds="http://schemas.openxmlformats.org/officeDocument/2006/customXml" ds:itemID="{AC59B2D9-9315-4883-8546-11A06088EE55}"/>
</file>

<file path=customXml/itemProps3.xml><?xml version="1.0" encoding="utf-8"?>
<ds:datastoreItem xmlns:ds="http://schemas.openxmlformats.org/officeDocument/2006/customXml" ds:itemID="{84DF8B0C-8F60-40DD-8889-D82B1AE7796E}"/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692</Words>
  <Application>Microsoft Office PowerPoint</Application>
  <PresentationFormat>Widescreen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Arial,Sans-Serif</vt:lpstr>
      <vt:lpstr>Calibri</vt:lpstr>
      <vt:lpstr>Calibri Light</vt:lpstr>
      <vt:lpstr>Office Theme</vt:lpstr>
      <vt:lpstr>1_Office Theme</vt:lpstr>
      <vt:lpstr>Using case studies in your assignments </vt:lpstr>
      <vt:lpstr>What is a case study and why do you use them?</vt:lpstr>
      <vt:lpstr>What is a case study and why might you use one?</vt:lpstr>
      <vt:lpstr>You need to think about your case in detail and then look at how it fits into the bigger picture. </vt:lpstr>
      <vt:lpstr>Critical analysis is…</vt:lpstr>
      <vt:lpstr>So, question everything about a case study.   Have you ever considered these questions? When and why?</vt:lpstr>
      <vt:lpstr>You have some of these key critical questions and a short case study. Read the case study and, in groups, add your thoughts to each question. </vt:lpstr>
      <vt:lpstr>To make greater sense of it, relate it to the things you have read or learnt about. </vt:lpstr>
      <vt:lpstr>PowerPoint Presentation</vt:lpstr>
      <vt:lpstr>What do you think is the most important thing to remember when you're using a case study?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case studies in your assignments</dc:title>
  <dc:creator>Wyn-Williams, Rhian</dc:creator>
  <cp:lastModifiedBy>Wyn-Williams, Rhian</cp:lastModifiedBy>
  <cp:revision>78</cp:revision>
  <dcterms:created xsi:type="dcterms:W3CDTF">2021-02-16T14:45:01Z</dcterms:created>
  <dcterms:modified xsi:type="dcterms:W3CDTF">2022-10-09T15:30:42Z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0x010100B260A2422970BC44B084CF9826F8B36A</vt:lpwstr>
  </property>
</Properties>
</file>